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68" r:id="rId3"/>
    <p:sldId id="272" r:id="rId4"/>
    <p:sldId id="257" r:id="rId5"/>
    <p:sldId id="258" r:id="rId6"/>
    <p:sldId id="267" r:id="rId7"/>
    <p:sldId id="259" r:id="rId8"/>
    <p:sldId id="269" r:id="rId9"/>
    <p:sldId id="270" r:id="rId10"/>
    <p:sldId id="260" r:id="rId11"/>
    <p:sldId id="264" r:id="rId12"/>
    <p:sldId id="261" r:id="rId13"/>
    <p:sldId id="262" r:id="rId14"/>
    <p:sldId id="263" r:id="rId15"/>
    <p:sldId id="266" r:id="rId16"/>
    <p:sldId id="271" r:id="rId17"/>
    <p:sldId id="265"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19"/>
    <p:restoredTop sz="77911" autoAdjust="0"/>
  </p:normalViewPr>
  <p:slideViewPr>
    <p:cSldViewPr snapToGrid="0">
      <p:cViewPr>
        <p:scale>
          <a:sx n="77" d="100"/>
          <a:sy n="77" d="100"/>
        </p:scale>
        <p:origin x="1744"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446D93-133C-4360-B701-734A1936FFE9}" type="datetimeFigureOut">
              <a:rPr lang="zh-CN" altLang="en-US" smtClean="0"/>
              <a:t>2019/9/10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48823-A0B6-4BAA-A908-B944A23F2E7D}" type="slidenum">
              <a:rPr lang="zh-CN" altLang="en-US" smtClean="0"/>
              <a:t>‹#›</a:t>
            </a:fld>
            <a:endParaRPr lang="zh-CN" altLang="en-US"/>
          </a:p>
        </p:txBody>
      </p:sp>
    </p:spTree>
    <p:extLst>
      <p:ext uri="{BB962C8B-B14F-4D97-AF65-F5344CB8AC3E}">
        <p14:creationId xmlns:p14="http://schemas.microsoft.com/office/powerpoint/2010/main" val="3648266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948823-A0B6-4BAA-A908-B944A23F2E7D}" type="slidenum">
              <a:rPr lang="zh-CN" altLang="en-US" smtClean="0"/>
              <a:t>2</a:t>
            </a:fld>
            <a:endParaRPr lang="zh-CN" altLang="en-US"/>
          </a:p>
        </p:txBody>
      </p:sp>
    </p:spTree>
    <p:extLst>
      <p:ext uri="{BB962C8B-B14F-4D97-AF65-F5344CB8AC3E}">
        <p14:creationId xmlns:p14="http://schemas.microsoft.com/office/powerpoint/2010/main" val="4290190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permutohedral</a:t>
            </a:r>
            <a:r>
              <a:rPr lang="zh-CN" altLang="en-US" sz="1200" dirty="0"/>
              <a:t> </a:t>
            </a:r>
            <a:r>
              <a:rPr lang="en-US" altLang="zh-CN" sz="1200" dirty="0"/>
              <a:t>lattice</a:t>
            </a:r>
            <a:r>
              <a:rPr lang="zh-CN" altLang="en-US" sz="1200" dirty="0"/>
              <a:t>空间的</a:t>
            </a:r>
            <a:r>
              <a:rPr lang="zh-CN" altLang="en-US" sz="1200" b="0" i="0" kern="1200" dirty="0">
                <a:solidFill>
                  <a:schemeClr val="tx1"/>
                </a:solidFill>
                <a:effectLst/>
                <a:latin typeface="+mn-lt"/>
                <a:ea typeface="+mn-ea"/>
                <a:cs typeface="+mn-cs"/>
              </a:rPr>
              <a:t>平面被相同形状的单形填充，不留缝隙，没有重叠</a:t>
            </a:r>
          </a:p>
          <a:p>
            <a:endParaRPr lang="zh-CN" altLang="en-US" dirty="0"/>
          </a:p>
        </p:txBody>
      </p:sp>
      <p:sp>
        <p:nvSpPr>
          <p:cNvPr id="4" name="灯片编号占位符 3"/>
          <p:cNvSpPr>
            <a:spLocks noGrp="1"/>
          </p:cNvSpPr>
          <p:nvPr>
            <p:ph type="sldNum" sz="quarter" idx="5"/>
          </p:nvPr>
        </p:nvSpPr>
        <p:spPr/>
        <p:txBody>
          <a:bodyPr/>
          <a:lstStyle/>
          <a:p>
            <a:fld id="{20948823-A0B6-4BAA-A908-B944A23F2E7D}" type="slidenum">
              <a:rPr lang="zh-CN" altLang="en-US" smtClean="0"/>
              <a:t>19</a:t>
            </a:fld>
            <a:endParaRPr lang="zh-CN" altLang="en-US"/>
          </a:p>
        </p:txBody>
      </p:sp>
    </p:spTree>
    <p:extLst>
      <p:ext uri="{BB962C8B-B14F-4D97-AF65-F5344CB8AC3E}">
        <p14:creationId xmlns:p14="http://schemas.microsoft.com/office/powerpoint/2010/main" val="760777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YOLO</a:t>
            </a:r>
            <a:r>
              <a:rPr lang="zh-CN" altLang="en-US" dirty="0"/>
              <a:t>：</a:t>
            </a:r>
            <a:r>
              <a:rPr lang="en-US" altLang="zh-CN" dirty="0"/>
              <a:t>You</a:t>
            </a:r>
            <a:r>
              <a:rPr lang="zh-CN" altLang="en-US" dirty="0"/>
              <a:t>  </a:t>
            </a:r>
            <a:r>
              <a:rPr lang="en-US" altLang="zh-CN" dirty="0"/>
              <a:t>only</a:t>
            </a:r>
            <a:r>
              <a:rPr lang="zh-CN" altLang="en-US" dirty="0"/>
              <a:t> </a:t>
            </a:r>
            <a:r>
              <a:rPr lang="en-US" altLang="zh-CN" dirty="0"/>
              <a:t>look</a:t>
            </a:r>
            <a:r>
              <a:rPr lang="zh-CN" altLang="en-US" dirty="0"/>
              <a:t> </a:t>
            </a:r>
            <a:r>
              <a:rPr lang="en-US" altLang="zh-CN" dirty="0"/>
              <a:t>once</a:t>
            </a:r>
            <a:r>
              <a:rPr lang="zh-CN" altLang="en-US" dirty="0"/>
              <a:t>。在</a:t>
            </a:r>
            <a:r>
              <a:rPr lang="en-US" altLang="zh-CN" dirty="0"/>
              <a:t>2D</a:t>
            </a:r>
            <a:r>
              <a:rPr lang="zh-CN" altLang="en-US" dirty="0"/>
              <a:t>空间中可以做到保持精度的同时，处理速度大大加快。</a:t>
            </a:r>
            <a:endParaRPr lang="en-US" altLang="zh-CN" dirty="0"/>
          </a:p>
          <a:p>
            <a:r>
              <a:rPr lang="zh-CN" altLang="en-US" dirty="0"/>
              <a:t>转化到复空间可能是为了预测角度，</a:t>
            </a:r>
            <a:r>
              <a:rPr lang="en-US" altLang="zh-CN" dirty="0"/>
              <a:t>2D</a:t>
            </a:r>
            <a:r>
              <a:rPr lang="zh-CN" altLang="en-US" dirty="0"/>
              <a:t>空间中，</a:t>
            </a:r>
            <a:r>
              <a:rPr lang="en-US" altLang="zh-CN" dirty="0"/>
              <a:t>bounding</a:t>
            </a:r>
            <a:r>
              <a:rPr lang="zh-CN" altLang="en-US" dirty="0"/>
              <a:t> </a:t>
            </a:r>
            <a:r>
              <a:rPr lang="en-US" altLang="zh-CN" dirty="0"/>
              <a:t>box</a:t>
            </a:r>
            <a:r>
              <a:rPr lang="zh-CN" altLang="en-US" dirty="0"/>
              <a:t> 没有方向。</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0948823-A0B6-4BAA-A908-B944A23F2E7D}" type="slidenum">
              <a:rPr lang="zh-CN" altLang="en-US" smtClean="0"/>
              <a:t>20</a:t>
            </a:fld>
            <a:endParaRPr lang="zh-CN" altLang="en-US"/>
          </a:p>
        </p:txBody>
      </p:sp>
    </p:spTree>
    <p:extLst>
      <p:ext uri="{BB962C8B-B14F-4D97-AF65-F5344CB8AC3E}">
        <p14:creationId xmlns:p14="http://schemas.microsoft.com/office/powerpoint/2010/main" val="3877247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SIFT</a:t>
            </a:r>
            <a:r>
              <a:rPr lang="zh-CN" altLang="en-US" dirty="0"/>
              <a:t>：</a:t>
            </a:r>
            <a:r>
              <a:rPr lang="en-US" altLang="zh-CN" dirty="0"/>
              <a:t>scale</a:t>
            </a:r>
            <a:r>
              <a:rPr lang="zh-CN" altLang="en-US" dirty="0"/>
              <a:t> </a:t>
            </a:r>
            <a:r>
              <a:rPr lang="en-US" altLang="zh-CN" dirty="0"/>
              <a:t>invariant</a:t>
            </a:r>
            <a:r>
              <a:rPr lang="zh-CN" altLang="en-US" dirty="0"/>
              <a:t> </a:t>
            </a:r>
            <a:r>
              <a:rPr lang="en-US" altLang="zh-CN" dirty="0"/>
              <a:t>Feature</a:t>
            </a:r>
            <a:r>
              <a:rPr lang="zh-CN" altLang="en-US" dirty="0"/>
              <a:t> </a:t>
            </a:r>
            <a:r>
              <a:rPr lang="en-US" altLang="zh-CN" dirty="0"/>
              <a:t>transformer</a:t>
            </a:r>
            <a:r>
              <a:rPr lang="zh-CN" altLang="en-US" dirty="0"/>
              <a:t>，尺度不变特征转换。</a:t>
            </a:r>
            <a:endParaRPr lang="en-US" altLang="zh-CN" dirty="0"/>
          </a:p>
          <a:p>
            <a:r>
              <a:rPr lang="en-US" altLang="zh-CN" sz="1200" b="0" i="0" kern="1200" dirty="0">
                <a:solidFill>
                  <a:schemeClr val="tx1"/>
                </a:solidFill>
                <a:effectLst/>
                <a:latin typeface="+mn-lt"/>
                <a:ea typeface="+mn-ea"/>
                <a:cs typeface="+mn-cs"/>
              </a:rPr>
              <a:t>SIFT </a:t>
            </a:r>
            <a:r>
              <a:rPr lang="zh-CN" altLang="en-US" sz="1200" b="0" i="0" kern="1200" dirty="0">
                <a:solidFill>
                  <a:schemeClr val="tx1"/>
                </a:solidFill>
                <a:effectLst/>
                <a:latin typeface="+mn-lt"/>
                <a:ea typeface="+mn-ea"/>
                <a:cs typeface="+mn-cs"/>
              </a:rPr>
              <a:t>特征是基于物体上的一些局部外观的兴趣点而与影像的大小和旋转无关。对于光线、噪声、些微视角改变的容忍度也相当高</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缺点：实时性不高、有时特征点比较少、对边缘光滑的目标无法准确提取特征点。</a:t>
            </a:r>
            <a:endParaRPr lang="zh-CN" altLang="en-US" dirty="0"/>
          </a:p>
        </p:txBody>
      </p:sp>
      <p:sp>
        <p:nvSpPr>
          <p:cNvPr id="4" name="灯片编号占位符 3"/>
          <p:cNvSpPr>
            <a:spLocks noGrp="1"/>
          </p:cNvSpPr>
          <p:nvPr>
            <p:ph type="sldNum" sz="quarter" idx="5"/>
          </p:nvPr>
        </p:nvSpPr>
        <p:spPr/>
        <p:txBody>
          <a:bodyPr/>
          <a:lstStyle/>
          <a:p>
            <a:fld id="{20948823-A0B6-4BAA-A908-B944A23F2E7D}" type="slidenum">
              <a:rPr lang="zh-CN" altLang="en-US" smtClean="0"/>
              <a:t>21</a:t>
            </a:fld>
            <a:endParaRPr lang="zh-CN" altLang="en-US"/>
          </a:p>
        </p:txBody>
      </p:sp>
    </p:spTree>
    <p:extLst>
      <p:ext uri="{BB962C8B-B14F-4D97-AF65-F5344CB8AC3E}">
        <p14:creationId xmlns:p14="http://schemas.microsoft.com/office/powerpoint/2010/main" val="838098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作者认为：全连接网络可以很好的捕捉到形状特征</a:t>
            </a:r>
            <a:endParaRPr lang="en-US" altLang="zh-CN" dirty="0"/>
          </a:p>
          <a:p>
            <a:r>
              <a:rPr lang="zh-CN" altLang="en-US" dirty="0"/>
              <a:t>该网络不需要进行形状假设等其他的前提假设。</a:t>
            </a:r>
          </a:p>
        </p:txBody>
      </p:sp>
      <p:sp>
        <p:nvSpPr>
          <p:cNvPr id="4" name="灯片编号占位符 3"/>
          <p:cNvSpPr>
            <a:spLocks noGrp="1"/>
          </p:cNvSpPr>
          <p:nvPr>
            <p:ph type="sldNum" sz="quarter" idx="5"/>
          </p:nvPr>
        </p:nvSpPr>
        <p:spPr/>
        <p:txBody>
          <a:bodyPr/>
          <a:lstStyle/>
          <a:p>
            <a:fld id="{20948823-A0B6-4BAA-A908-B944A23F2E7D}" type="slidenum">
              <a:rPr lang="zh-CN" altLang="en-US" smtClean="0"/>
              <a:t>22</a:t>
            </a:fld>
            <a:endParaRPr lang="zh-CN" altLang="en-US"/>
          </a:p>
        </p:txBody>
      </p:sp>
    </p:spTree>
    <p:extLst>
      <p:ext uri="{BB962C8B-B14F-4D97-AF65-F5344CB8AC3E}">
        <p14:creationId xmlns:p14="http://schemas.microsoft.com/office/powerpoint/2010/main" val="698376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卷积层：通过卷积</a:t>
            </a:r>
            <a:r>
              <a:rPr lang="en-US" altLang="zh-CN" dirty="0"/>
              <a:t>+RELU</a:t>
            </a:r>
            <a:r>
              <a:rPr lang="zh-CN" altLang="en-US" dirty="0"/>
              <a:t>提取特征。</a:t>
            </a:r>
            <a:endParaRPr lang="en-US" altLang="zh-CN" dirty="0"/>
          </a:p>
          <a:p>
            <a:r>
              <a:rPr lang="en-US" altLang="zh-CN" dirty="0"/>
              <a:t>global</a:t>
            </a:r>
            <a:r>
              <a:rPr lang="zh-CN" altLang="en-US" dirty="0"/>
              <a:t> </a:t>
            </a:r>
            <a:r>
              <a:rPr lang="en-US" altLang="zh-CN" dirty="0"/>
              <a:t>pooling</a:t>
            </a:r>
            <a:r>
              <a:rPr lang="zh-CN" altLang="en-US" dirty="0"/>
              <a:t>：有两种</a:t>
            </a:r>
            <a:r>
              <a:rPr lang="en-US" altLang="zh-CN" dirty="0"/>
              <a:t>pooling</a:t>
            </a:r>
            <a:r>
              <a:rPr lang="zh-CN" altLang="en-US" dirty="0"/>
              <a:t>，</a:t>
            </a:r>
            <a:r>
              <a:rPr lang="en-US" altLang="zh-CN" dirty="0"/>
              <a:t>1-maxpooling</a:t>
            </a:r>
            <a:r>
              <a:rPr lang="zh-CN" altLang="en-US" dirty="0"/>
              <a:t>取所有</a:t>
            </a:r>
            <a:r>
              <a:rPr lang="en-US" altLang="zh-CN" dirty="0"/>
              <a:t>filter</a:t>
            </a:r>
            <a:r>
              <a:rPr lang="zh-CN" altLang="en-US" dirty="0"/>
              <a:t>中的最大值，</a:t>
            </a:r>
            <a:r>
              <a:rPr lang="en-US" altLang="zh-CN" dirty="0"/>
              <a:t>variance</a:t>
            </a:r>
            <a:r>
              <a:rPr lang="zh-CN" altLang="en-US" dirty="0"/>
              <a:t> </a:t>
            </a:r>
            <a:r>
              <a:rPr lang="en-US" altLang="zh-CN" dirty="0"/>
              <a:t>pooling</a:t>
            </a:r>
            <a:r>
              <a:rPr lang="zh-CN" altLang="en-US" dirty="0"/>
              <a:t>计算所有</a:t>
            </a:r>
            <a:r>
              <a:rPr lang="en-US" altLang="zh-CN" dirty="0"/>
              <a:t>filter</a:t>
            </a:r>
            <a:r>
              <a:rPr lang="zh-CN" altLang="en-US" dirty="0"/>
              <a:t>的方差。</a:t>
            </a:r>
            <a:endParaRPr lang="en-US" altLang="zh-CN" dirty="0"/>
          </a:p>
          <a:p>
            <a:r>
              <a:rPr lang="en-US" altLang="zh-CN" dirty="0"/>
              <a:t>multi-resolution</a:t>
            </a:r>
            <a:r>
              <a:rPr lang="zh-CN" altLang="en-US" dirty="0"/>
              <a:t> </a:t>
            </a:r>
            <a:r>
              <a:rPr lang="en-US" altLang="zh-CN" dirty="0"/>
              <a:t>pooling</a:t>
            </a:r>
            <a:r>
              <a:rPr lang="zh-CN" altLang="en-US" dirty="0"/>
              <a:t>：通过下采样一系列分散的点，再局部</a:t>
            </a:r>
            <a:r>
              <a:rPr lang="en-US" altLang="zh-CN" dirty="0"/>
              <a:t>max-pooling</a:t>
            </a:r>
            <a:r>
              <a:rPr lang="zh-CN" altLang="en-US" dirty="0"/>
              <a:t>。采样过程：先随机采样一部分点，然后不断取距离当前集合最远的点，直到达到采样数。</a:t>
            </a:r>
            <a:endParaRPr lang="en-US" altLang="zh-CN" dirty="0"/>
          </a:p>
        </p:txBody>
      </p:sp>
      <p:sp>
        <p:nvSpPr>
          <p:cNvPr id="4" name="灯片编号占位符 3"/>
          <p:cNvSpPr>
            <a:spLocks noGrp="1"/>
          </p:cNvSpPr>
          <p:nvPr>
            <p:ph type="sldNum" sz="quarter" idx="5"/>
          </p:nvPr>
        </p:nvSpPr>
        <p:spPr/>
        <p:txBody>
          <a:bodyPr/>
          <a:lstStyle/>
          <a:p>
            <a:fld id="{20948823-A0B6-4BAA-A908-B944A23F2E7D}" type="slidenum">
              <a:rPr lang="zh-CN" altLang="en-US" smtClean="0"/>
              <a:t>23</a:t>
            </a:fld>
            <a:endParaRPr lang="zh-CN" altLang="en-US"/>
          </a:p>
        </p:txBody>
      </p:sp>
    </p:spTree>
    <p:extLst>
      <p:ext uri="{BB962C8B-B14F-4D97-AF65-F5344CB8AC3E}">
        <p14:creationId xmlns:p14="http://schemas.microsoft.com/office/powerpoint/2010/main" val="1404440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0948823-A0B6-4BAA-A908-B944A23F2E7D}" type="slidenum">
              <a:rPr lang="zh-CN" altLang="en-US" smtClean="0"/>
              <a:t>24</a:t>
            </a:fld>
            <a:endParaRPr lang="zh-CN" altLang="en-US"/>
          </a:p>
        </p:txBody>
      </p:sp>
    </p:spTree>
    <p:extLst>
      <p:ext uri="{BB962C8B-B14F-4D97-AF65-F5344CB8AC3E}">
        <p14:creationId xmlns:p14="http://schemas.microsoft.com/office/powerpoint/2010/main" val="4210057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第</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种情况：上图中的</a:t>
            </a:r>
            <a:r>
              <a:rPr lang="en-US" altLang="zh-CN" sz="1200" b="0" i="0" kern="1200" dirty="0">
                <a:solidFill>
                  <a:schemeClr val="tx1"/>
                </a:solidFill>
                <a:effectLst/>
                <a:latin typeface="+mn-lt"/>
                <a:ea typeface="+mn-ea"/>
                <a:cs typeface="+mn-cs"/>
              </a:rPr>
              <a:t>ii</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iii</a:t>
            </a:r>
            <a:r>
              <a:rPr lang="zh-CN" altLang="en-US" sz="1200" b="0" i="0" kern="1200" dirty="0">
                <a:solidFill>
                  <a:schemeClr val="tx1"/>
                </a:solidFill>
                <a:effectLst/>
                <a:latin typeface="+mn-lt"/>
                <a:ea typeface="+mn-ea"/>
                <a:cs typeface="+mn-cs"/>
              </a:rPr>
              <a:t>，每个点可以看作是点云，</a:t>
            </a:r>
            <a:r>
              <a:rPr lang="en-US" altLang="zh-CN" sz="1200" b="0" i="0" kern="1200" dirty="0">
                <a:solidFill>
                  <a:schemeClr val="tx1"/>
                </a:solidFill>
                <a:effectLst/>
                <a:latin typeface="+mn-lt"/>
                <a:ea typeface="+mn-ea"/>
                <a:cs typeface="+mn-cs"/>
              </a:rPr>
              <a:t>1234</a:t>
            </a:r>
            <a:r>
              <a:rPr lang="zh-CN" altLang="en-US" sz="1200" b="0" i="0" kern="1200" dirty="0">
                <a:solidFill>
                  <a:schemeClr val="tx1"/>
                </a:solidFill>
                <a:effectLst/>
                <a:latin typeface="+mn-lt"/>
                <a:ea typeface="+mn-ea"/>
                <a:cs typeface="+mn-cs"/>
              </a:rPr>
              <a:t>表示采集到的点云数据存储中的顺序，</a:t>
            </a:r>
            <a:r>
              <a:rPr lang="en-US" altLang="zh-CN" sz="1200" b="0" i="0" kern="1200" dirty="0">
                <a:solidFill>
                  <a:schemeClr val="tx1"/>
                </a:solidFill>
                <a:effectLst/>
                <a:latin typeface="+mn-lt"/>
                <a:ea typeface="+mn-ea"/>
                <a:cs typeface="+mn-cs"/>
              </a:rPr>
              <a:t>ii</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iii</a:t>
            </a:r>
            <a:r>
              <a:rPr lang="zh-CN" altLang="en-US" sz="1200" b="0" i="0" kern="1200" dirty="0">
                <a:solidFill>
                  <a:schemeClr val="tx1"/>
                </a:solidFill>
                <a:effectLst/>
                <a:latin typeface="+mn-lt"/>
                <a:ea typeface="+mn-ea"/>
                <a:cs typeface="+mn-cs"/>
              </a:rPr>
              <a:t>中的数据虽然具有相同的顺序，</a:t>
            </a:r>
            <a:r>
              <a:rPr lang="en-US" altLang="zh-CN" sz="1200" b="0" i="0" kern="1200" dirty="0">
                <a:solidFill>
                  <a:schemeClr val="tx1"/>
                </a:solidFill>
                <a:effectLst/>
                <a:latin typeface="+mn-lt"/>
                <a:ea typeface="+mn-ea"/>
                <a:cs typeface="+mn-cs"/>
              </a:rPr>
              <a:t>ii</a:t>
            </a:r>
            <a:r>
              <a:rPr lang="zh-CN" altLang="en-US" sz="1200" b="0" i="0" kern="1200" dirty="0">
                <a:solidFill>
                  <a:schemeClr val="tx1"/>
                </a:solidFill>
                <a:effectLst/>
                <a:latin typeface="+mn-lt"/>
                <a:ea typeface="+mn-ea"/>
                <a:cs typeface="+mn-cs"/>
              </a:rPr>
              <a:t>中的</a:t>
            </a:r>
            <a:r>
              <a:rPr lang="en-US" altLang="zh-CN" sz="1200" b="0" i="0" kern="1200" dirty="0">
                <a:solidFill>
                  <a:schemeClr val="tx1"/>
                </a:solidFill>
                <a:effectLst/>
                <a:latin typeface="+mn-lt"/>
                <a:ea typeface="+mn-ea"/>
                <a:cs typeface="+mn-cs"/>
              </a:rPr>
              <a:t>feature 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ii</a:t>
            </a:r>
            <a:r>
              <a:rPr lang="zh-CN" altLang="en-US" sz="1200" b="0" i="0" kern="1200" dirty="0">
                <a:solidFill>
                  <a:schemeClr val="tx1"/>
                </a:solidFill>
                <a:effectLst/>
                <a:latin typeface="+mn-lt"/>
                <a:ea typeface="+mn-ea"/>
                <a:cs typeface="+mn-cs"/>
              </a:rPr>
              <a:t>中的</a:t>
            </a:r>
            <a:r>
              <a:rPr lang="en-US" altLang="zh-CN" sz="1200" b="0" i="0" kern="1200" dirty="0">
                <a:solidFill>
                  <a:schemeClr val="tx1"/>
                </a:solidFill>
                <a:effectLst/>
                <a:latin typeface="+mn-lt"/>
                <a:ea typeface="+mn-ea"/>
                <a:cs typeface="+mn-cs"/>
              </a:rPr>
              <a:t>feature </a:t>
            </a:r>
            <a:r>
              <a:rPr lang="en-US" altLang="zh-CN" sz="1200" b="0" i="0" kern="1200" dirty="0" err="1">
                <a:solidFill>
                  <a:schemeClr val="tx1"/>
                </a:solidFill>
                <a:effectLst/>
                <a:latin typeface="+mn-lt"/>
                <a:ea typeface="+mn-ea"/>
                <a:cs typeface="+mn-cs"/>
              </a:rPr>
              <a:t>abcd</a:t>
            </a:r>
            <a:r>
              <a:rPr lang="zh-CN" altLang="en-US" sz="1200" b="0" i="0" kern="1200" dirty="0">
                <a:solidFill>
                  <a:schemeClr val="tx1"/>
                </a:solidFill>
                <a:effectLst/>
                <a:latin typeface="+mn-lt"/>
                <a:ea typeface="+mn-ea"/>
                <a:cs typeface="+mn-cs"/>
              </a:rPr>
              <a:t>排列顺序一模一样。但是它们的形状信息不一样，那么就需要网络，可以区分出它们两个的不同，另外一种情况是如图</a:t>
            </a:r>
            <a:r>
              <a:rPr lang="en-US" altLang="zh-CN" sz="1200" b="0" i="0" kern="1200" dirty="0">
                <a:solidFill>
                  <a:schemeClr val="tx1"/>
                </a:solidFill>
                <a:effectLst/>
                <a:latin typeface="+mn-lt"/>
                <a:ea typeface="+mn-ea"/>
                <a:cs typeface="+mn-cs"/>
              </a:rPr>
              <a:t>iii</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iii</a:t>
            </a:r>
            <a:r>
              <a:rPr lang="zh-CN" altLang="en-US" sz="1200" b="0" i="0" kern="1200" dirty="0">
                <a:solidFill>
                  <a:schemeClr val="tx1"/>
                </a:solidFill>
                <a:effectLst/>
                <a:latin typeface="+mn-lt"/>
                <a:ea typeface="+mn-ea"/>
                <a:cs typeface="+mn-cs"/>
              </a:rPr>
              <a:t>中的</a:t>
            </a:r>
            <a:r>
              <a:rPr lang="en-US" altLang="zh-CN" sz="1200" b="0" i="0" kern="1200" dirty="0">
                <a:solidFill>
                  <a:schemeClr val="tx1"/>
                </a:solidFill>
                <a:effectLst/>
                <a:latin typeface="+mn-lt"/>
                <a:ea typeface="+mn-ea"/>
                <a:cs typeface="+mn-cs"/>
              </a:rPr>
              <a:t>feature</a:t>
            </a:r>
            <a:r>
              <a:rPr lang="zh-CN" altLang="en-US" sz="1200" b="0" i="0" kern="1200" dirty="0">
                <a:solidFill>
                  <a:schemeClr val="tx1"/>
                </a:solidFill>
                <a:effectLst/>
                <a:latin typeface="+mn-lt"/>
                <a:ea typeface="+mn-ea"/>
                <a:cs typeface="+mn-cs"/>
              </a:rPr>
              <a:t>排列是</a:t>
            </a:r>
            <a:r>
              <a:rPr lang="en-US" altLang="zh-CN" sz="1200" b="0" i="0" kern="1200" dirty="0" err="1">
                <a:solidFill>
                  <a:schemeClr val="tx1"/>
                </a:solidFill>
                <a:effectLst/>
                <a:latin typeface="+mn-lt"/>
                <a:ea typeface="+mn-ea"/>
                <a:cs typeface="+mn-cs"/>
              </a:rPr>
              <a:t>abc</a:t>
            </a:r>
            <a:r>
              <a:rPr lang="en-US" altLang="zh-CN" sz="1200" b="0" i="0" kern="1200" dirty="0">
                <a:solidFill>
                  <a:schemeClr val="tx1"/>
                </a:solidFill>
                <a:effectLst/>
                <a:latin typeface="+mn-lt"/>
                <a:ea typeface="+mn-ea"/>
                <a:cs typeface="+mn-cs"/>
              </a:rPr>
              <a:t> d</a:t>
            </a:r>
            <a:r>
              <a:rPr lang="zh-CN" altLang="en-US" sz="1200" b="0" i="0" kern="1200" dirty="0">
                <a:solidFill>
                  <a:schemeClr val="tx1"/>
                </a:solidFill>
                <a:effectLst/>
                <a:latin typeface="+mn-lt"/>
                <a:ea typeface="+mn-ea"/>
                <a:cs typeface="+mn-cs"/>
              </a:rPr>
              <a:t>，图</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feature</a:t>
            </a:r>
            <a:r>
              <a:rPr lang="zh-CN" altLang="en-US" sz="1200" b="0" i="0" kern="1200" dirty="0">
                <a:solidFill>
                  <a:schemeClr val="tx1"/>
                </a:solidFill>
                <a:effectLst/>
                <a:latin typeface="+mn-lt"/>
                <a:ea typeface="+mn-ea"/>
                <a:cs typeface="+mn-cs"/>
              </a:rPr>
              <a:t>排列是</a:t>
            </a:r>
            <a:r>
              <a:rPr lang="en-US" altLang="zh-CN" sz="1200" b="0" i="0" kern="1200" dirty="0" err="1">
                <a:solidFill>
                  <a:schemeClr val="tx1"/>
                </a:solidFill>
                <a:effectLst/>
                <a:latin typeface="+mn-lt"/>
                <a:ea typeface="+mn-ea"/>
                <a:cs typeface="+mn-cs"/>
              </a:rPr>
              <a:t>cabd</a:t>
            </a:r>
            <a:r>
              <a:rPr lang="zh-CN" altLang="en-US" sz="1200" b="0" i="0" kern="1200" dirty="0">
                <a:solidFill>
                  <a:schemeClr val="tx1"/>
                </a:solidFill>
                <a:effectLst/>
                <a:latin typeface="+mn-lt"/>
                <a:ea typeface="+mn-ea"/>
                <a:cs typeface="+mn-cs"/>
              </a:rPr>
              <a:t>，虽然</a:t>
            </a:r>
            <a:r>
              <a:rPr lang="en-US" altLang="zh-CN" sz="1200" b="0" i="0" kern="1200" dirty="0">
                <a:solidFill>
                  <a:schemeClr val="tx1"/>
                </a:solidFill>
                <a:effectLst/>
                <a:latin typeface="+mn-lt"/>
                <a:ea typeface="+mn-ea"/>
                <a:cs typeface="+mn-cs"/>
              </a:rPr>
              <a:t>iii</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feature</a:t>
            </a:r>
            <a:r>
              <a:rPr lang="zh-CN" altLang="en-US" sz="1200" b="0" i="0" kern="1200" dirty="0">
                <a:solidFill>
                  <a:schemeClr val="tx1"/>
                </a:solidFill>
                <a:effectLst/>
                <a:latin typeface="+mn-lt"/>
                <a:ea typeface="+mn-ea"/>
                <a:cs typeface="+mn-cs"/>
              </a:rPr>
              <a:t>的排列顺序不同，但是他们拥有相同的形状信息以及相同的</a:t>
            </a:r>
            <a:r>
              <a:rPr lang="en-US" altLang="zh-CN" sz="1200" b="0" i="0" kern="1200" dirty="0">
                <a:solidFill>
                  <a:schemeClr val="tx1"/>
                </a:solidFill>
                <a:effectLst/>
                <a:latin typeface="+mn-lt"/>
                <a:ea typeface="+mn-ea"/>
                <a:cs typeface="+mn-cs"/>
              </a:rPr>
              <a:t>feature</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为了解决这个问题，本文作者的思路是让网络去学一个转置矩阵，比如上图中</a:t>
            </a:r>
            <a:r>
              <a:rPr lang="en-US" altLang="zh-CN" sz="1200" b="0" i="0" kern="1200" dirty="0">
                <a:solidFill>
                  <a:schemeClr val="tx1"/>
                </a:solidFill>
                <a:effectLst/>
                <a:latin typeface="+mn-lt"/>
                <a:ea typeface="+mn-ea"/>
                <a:cs typeface="+mn-cs"/>
              </a:rPr>
              <a:t>iii</a:t>
            </a:r>
            <a:r>
              <a:rPr lang="zh-CN" altLang="en-US" sz="1200" b="0" i="0" kern="1200" dirty="0">
                <a:solidFill>
                  <a:schemeClr val="tx1"/>
                </a:solidFill>
                <a:effectLst/>
                <a:latin typeface="+mn-lt"/>
                <a:ea typeface="+mn-ea"/>
                <a:cs typeface="+mn-cs"/>
              </a:rPr>
              <a:t>，它的排列顺序是</a:t>
            </a:r>
            <a:r>
              <a:rPr lang="en-US" altLang="zh-CN" sz="1200" b="0" i="0" kern="1200" dirty="0" err="1">
                <a:solidFill>
                  <a:schemeClr val="tx1"/>
                </a:solidFill>
                <a:effectLst/>
                <a:latin typeface="+mn-lt"/>
                <a:ea typeface="+mn-ea"/>
                <a:cs typeface="+mn-cs"/>
              </a:rPr>
              <a:t>abcd</a:t>
            </a:r>
            <a:r>
              <a:rPr lang="zh-CN" altLang="en-US" sz="1200" b="0" i="0" kern="1200" dirty="0">
                <a:solidFill>
                  <a:schemeClr val="tx1"/>
                </a:solidFill>
                <a:effectLst/>
                <a:latin typeface="+mn-lt"/>
                <a:ea typeface="+mn-ea"/>
                <a:cs typeface="+mn-cs"/>
              </a:rPr>
              <a:t>，经过和转置矩阵相乘之后，得到了某一种顺序能和图</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所示的</a:t>
            </a:r>
            <a:r>
              <a:rPr lang="en-US" altLang="zh-CN" sz="1200" b="0" i="0" kern="1200" dirty="0" err="1">
                <a:solidFill>
                  <a:schemeClr val="tx1"/>
                </a:solidFill>
                <a:effectLst/>
                <a:latin typeface="+mn-lt"/>
                <a:ea typeface="+mn-ea"/>
                <a:cs typeface="+mn-cs"/>
              </a:rPr>
              <a:t>cavd</a:t>
            </a:r>
            <a:r>
              <a:rPr lang="zh-CN" altLang="en-US" sz="1200" b="0" i="0" kern="1200" dirty="0">
                <a:solidFill>
                  <a:schemeClr val="tx1"/>
                </a:solidFill>
                <a:effectLst/>
                <a:latin typeface="+mn-lt"/>
                <a:ea typeface="+mn-ea"/>
                <a:cs typeface="+mn-cs"/>
              </a:rPr>
              <a:t>这种排列顺序相等。在拥有不同的结构，拥有相同的顺序的情况下，经过矩阵计算，得到两个</a:t>
            </a:r>
            <a:r>
              <a:rPr lang="en-US" altLang="zh-CN" sz="1200" b="0" i="0" kern="1200" dirty="0">
                <a:solidFill>
                  <a:schemeClr val="tx1"/>
                </a:solidFill>
                <a:effectLst/>
                <a:latin typeface="+mn-lt"/>
                <a:ea typeface="+mn-ea"/>
                <a:cs typeface="+mn-cs"/>
              </a:rPr>
              <a:t>feature</a:t>
            </a:r>
            <a:r>
              <a:rPr lang="zh-CN" altLang="en-US" sz="1200" b="0" i="0" kern="1200" dirty="0">
                <a:solidFill>
                  <a:schemeClr val="tx1"/>
                </a:solidFill>
                <a:effectLst/>
                <a:latin typeface="+mn-lt"/>
                <a:ea typeface="+mn-ea"/>
                <a:cs typeface="+mn-cs"/>
              </a:rPr>
              <a:t>是不相等的。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dirty="0"/>
              <a:t>x-conv</a:t>
            </a:r>
            <a:r>
              <a:rPr lang="zh-CN" altLang="en-US" dirty="0"/>
              <a:t>：先从点云中学习特征</a:t>
            </a:r>
            <a:r>
              <a:rPr lang="en-US" altLang="zh-CN" dirty="0"/>
              <a:t>F</a:t>
            </a:r>
            <a:r>
              <a:rPr lang="zh-CN" altLang="en-US" dirty="0"/>
              <a:t>，再从点云中学习旋转矩阵</a:t>
            </a:r>
            <a:r>
              <a:rPr lang="en-US" altLang="zh-CN" dirty="0"/>
              <a:t>x</a:t>
            </a:r>
            <a:r>
              <a:rPr lang="zh-CN" altLang="en-US" dirty="0"/>
              <a:t>，然后</a:t>
            </a:r>
            <a:r>
              <a:rPr lang="en-US" altLang="zh-CN" dirty="0"/>
              <a:t>x</a:t>
            </a:r>
            <a:r>
              <a:rPr lang="zh-CN" altLang="en-US" dirty="0"/>
              <a:t>*</a:t>
            </a:r>
            <a:r>
              <a:rPr lang="en-US" altLang="zh-CN" dirty="0"/>
              <a:t>F</a:t>
            </a:r>
            <a:r>
              <a:rPr lang="zh-CN" altLang="en-US" dirty="0"/>
              <a:t> 对特征进行旋转</a:t>
            </a:r>
            <a:endParaRPr lang="en-US" altLang="zh-CN" dirty="0"/>
          </a:p>
          <a:p>
            <a:r>
              <a:rPr lang="en-US" altLang="zh-CN" dirty="0"/>
              <a:t>a</a:t>
            </a:r>
            <a:r>
              <a:rPr lang="zh-CN" altLang="en-US" dirty="0"/>
              <a:t>：原始，</a:t>
            </a:r>
            <a:r>
              <a:rPr lang="en-US" altLang="zh-CN" dirty="0"/>
              <a:t>b</a:t>
            </a:r>
            <a:r>
              <a:rPr lang="zh-CN" altLang="en-US" dirty="0"/>
              <a:t>：用</a:t>
            </a:r>
            <a:r>
              <a:rPr lang="en-US" altLang="zh-CN" dirty="0" err="1"/>
              <a:t>mlp</a:t>
            </a:r>
            <a:r>
              <a:rPr lang="zh-CN" altLang="en-US" dirty="0"/>
              <a:t>学习的特征，</a:t>
            </a:r>
            <a:r>
              <a:rPr lang="en-US" altLang="zh-CN" dirty="0"/>
              <a:t>c</a:t>
            </a:r>
            <a:r>
              <a:rPr lang="zh-CN" altLang="en-US" dirty="0"/>
              <a:t>：是应用了</a:t>
            </a:r>
            <a:r>
              <a:rPr lang="en-US" altLang="zh-CN" dirty="0"/>
              <a:t>x</a:t>
            </a:r>
            <a:r>
              <a:rPr lang="zh-CN" altLang="en-US" dirty="0"/>
              <a:t>旋转的特征</a:t>
            </a:r>
            <a:endParaRPr lang="en-US" altLang="zh-CN" dirty="0"/>
          </a:p>
        </p:txBody>
      </p:sp>
      <p:sp>
        <p:nvSpPr>
          <p:cNvPr id="4" name="灯片编号占位符 3"/>
          <p:cNvSpPr>
            <a:spLocks noGrp="1"/>
          </p:cNvSpPr>
          <p:nvPr>
            <p:ph type="sldNum" sz="quarter" idx="5"/>
          </p:nvPr>
        </p:nvSpPr>
        <p:spPr/>
        <p:txBody>
          <a:bodyPr/>
          <a:lstStyle/>
          <a:p>
            <a:fld id="{20948823-A0B6-4BAA-A908-B944A23F2E7D}" type="slidenum">
              <a:rPr lang="zh-CN" altLang="en-US" smtClean="0"/>
              <a:t>25</a:t>
            </a:fld>
            <a:endParaRPr lang="zh-CN" altLang="en-US"/>
          </a:p>
        </p:txBody>
      </p:sp>
    </p:spTree>
    <p:extLst>
      <p:ext uri="{BB962C8B-B14F-4D97-AF65-F5344CB8AC3E}">
        <p14:creationId xmlns:p14="http://schemas.microsoft.com/office/powerpoint/2010/main" val="714918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第一个是分割，将单个扫描的点云投影到一个固定范围的图像上进行分割，然后第二个是将分割的点云发送到特征提取模块。第三个，激光雷达里程计使用从上一个模块中提取的特征找到在连续扫描过程中机器人位姿的转换，这些信息最终用于激光雷达用点云方式的建图中。第四个模块是融合激光雷达里程测量和建图的姿态估计结果，并输出最终的姿态估计。</a:t>
            </a:r>
            <a:endParaRPr lang="en-US" altLang="zh-CN" sz="1200" dirty="0"/>
          </a:p>
          <a:p>
            <a:r>
              <a:rPr lang="zh-CN" altLang="en-US" sz="1200" dirty="0"/>
              <a:t>六自由度：</a:t>
            </a:r>
            <a:r>
              <a:rPr lang="en-US" altLang="zh-CN" sz="1200" dirty="0"/>
              <a:t>x</a:t>
            </a:r>
            <a:r>
              <a:rPr lang="zh-CN" altLang="en-US" sz="1200" dirty="0"/>
              <a:t>，</a:t>
            </a:r>
            <a:r>
              <a:rPr lang="en-US" altLang="zh-CN" sz="1200" dirty="0"/>
              <a:t>y</a:t>
            </a:r>
            <a:r>
              <a:rPr lang="zh-CN" altLang="en-US" sz="1200" dirty="0"/>
              <a:t>，</a:t>
            </a:r>
            <a:r>
              <a:rPr lang="en-US" altLang="zh-CN" sz="1200" dirty="0"/>
              <a:t>z</a:t>
            </a:r>
            <a:r>
              <a:rPr lang="zh-CN" altLang="en-US" sz="1200" dirty="0"/>
              <a:t>三个直角坐标系方向的移动自由度和旋转自由度。</a:t>
            </a:r>
            <a:endParaRPr lang="en-US" altLang="zh-CN" sz="1200" dirty="0"/>
          </a:p>
          <a:p>
            <a:r>
              <a:rPr lang="zh-CN" altLang="en-US" sz="1200" dirty="0"/>
              <a:t>下面这个图中，那条小路，可以看到</a:t>
            </a:r>
            <a:r>
              <a:rPr lang="en-US" altLang="zh-CN" sz="1200" dirty="0"/>
              <a:t>LOAM</a:t>
            </a:r>
            <a:r>
              <a:rPr lang="zh-CN" altLang="en-US" sz="1200" dirty="0"/>
              <a:t>建图有误差。论文提出的方法做了闭环检测。</a:t>
            </a:r>
            <a:endParaRPr lang="en-US" altLang="zh-CN" dirty="0"/>
          </a:p>
        </p:txBody>
      </p:sp>
      <p:sp>
        <p:nvSpPr>
          <p:cNvPr id="4" name="灯片编号占位符 3"/>
          <p:cNvSpPr>
            <a:spLocks noGrp="1"/>
          </p:cNvSpPr>
          <p:nvPr>
            <p:ph type="sldNum" sz="quarter" idx="5"/>
          </p:nvPr>
        </p:nvSpPr>
        <p:spPr/>
        <p:txBody>
          <a:bodyPr/>
          <a:lstStyle/>
          <a:p>
            <a:fld id="{20948823-A0B6-4BAA-A908-B944A23F2E7D}" type="slidenum">
              <a:rPr lang="zh-CN" altLang="en-US" smtClean="0"/>
              <a:t>26</a:t>
            </a:fld>
            <a:endParaRPr lang="zh-CN" altLang="en-US"/>
          </a:p>
        </p:txBody>
      </p:sp>
    </p:spTree>
    <p:extLst>
      <p:ext uri="{BB962C8B-B14F-4D97-AF65-F5344CB8AC3E}">
        <p14:creationId xmlns:p14="http://schemas.microsoft.com/office/powerpoint/2010/main" val="3710095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0948823-A0B6-4BAA-A908-B944A23F2E7D}" type="slidenum">
              <a:rPr lang="zh-CN" altLang="en-US" smtClean="0"/>
              <a:t>27</a:t>
            </a:fld>
            <a:endParaRPr lang="zh-CN" altLang="en-US"/>
          </a:p>
        </p:txBody>
      </p:sp>
    </p:spTree>
    <p:extLst>
      <p:ext uri="{BB962C8B-B14F-4D97-AF65-F5344CB8AC3E}">
        <p14:creationId xmlns:p14="http://schemas.microsoft.com/office/powerpoint/2010/main" val="3948320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提出了一种做场景识别的新方向。</a:t>
            </a:r>
            <a:endParaRPr lang="en-US" altLang="zh-CN" dirty="0"/>
          </a:p>
          <a:p>
            <a:r>
              <a:rPr lang="zh-CN" altLang="en-US" dirty="0"/>
              <a:t>网络结构是</a:t>
            </a:r>
            <a:r>
              <a:rPr lang="en-US" altLang="zh-CN" dirty="0" err="1"/>
              <a:t>PointNet</a:t>
            </a:r>
            <a:r>
              <a:rPr lang="zh-CN" altLang="en-US" dirty="0"/>
              <a:t>和</a:t>
            </a:r>
            <a:r>
              <a:rPr lang="en-US" altLang="zh-CN" dirty="0" err="1"/>
              <a:t>VLADNet</a:t>
            </a:r>
            <a:r>
              <a:rPr lang="zh-CN" altLang="en-US" dirty="0"/>
              <a:t>的结合。</a:t>
            </a:r>
            <a:endParaRPr lang="en-US" altLang="zh-CN" dirty="0"/>
          </a:p>
          <a:p>
            <a:r>
              <a:rPr lang="en-US" sz="1200" b="0" i="0" kern="1200" dirty="0" err="1">
                <a:solidFill>
                  <a:schemeClr val="tx1"/>
                </a:solidFill>
                <a:effectLst/>
                <a:latin typeface="+mn-lt"/>
                <a:ea typeface="+mn-ea"/>
                <a:cs typeface="+mn-cs"/>
              </a:rPr>
              <a:t>VLAD（Vector</a:t>
            </a:r>
            <a:r>
              <a:rPr lang="en-US" sz="1200" b="0" i="0" kern="1200" dirty="0">
                <a:solidFill>
                  <a:schemeClr val="tx1"/>
                </a:solidFill>
                <a:effectLst/>
                <a:latin typeface="+mn-lt"/>
                <a:ea typeface="+mn-ea"/>
                <a:cs typeface="+mn-cs"/>
              </a:rPr>
              <a:t> of locally aggregated </a:t>
            </a:r>
            <a:r>
              <a:rPr lang="en-US" sz="1200" b="0" i="0" kern="1200" dirty="0" err="1">
                <a:solidFill>
                  <a:schemeClr val="tx1"/>
                </a:solidFill>
                <a:effectLst/>
                <a:latin typeface="+mn-lt"/>
                <a:ea typeface="+mn-ea"/>
                <a:cs typeface="+mn-cs"/>
              </a:rPr>
              <a:t>descriptors，局部聚合向量</a:t>
            </a:r>
            <a:r>
              <a:rPr lang="en-US"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，这是一种传统的特征提取方法</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mn-lt"/>
                <a:ea typeface="+mn-ea"/>
                <a:cs typeface="+mn-cs"/>
              </a:rPr>
              <a:t>NetVLAD</a:t>
            </a:r>
            <a:r>
              <a:rPr lang="zh-CN" altLang="en-US"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将传统的</a:t>
            </a:r>
            <a:r>
              <a:rPr lang="en-US" altLang="zh-CN" sz="1200" b="0" i="0" kern="1200" dirty="0">
                <a:solidFill>
                  <a:schemeClr val="tx1"/>
                </a:solidFill>
                <a:effectLst/>
                <a:latin typeface="+mn-lt"/>
                <a:ea typeface="+mn-ea"/>
                <a:cs typeface="+mn-cs"/>
              </a:rPr>
              <a:t>VLAD</a:t>
            </a:r>
            <a:r>
              <a:rPr lang="zh-CN" altLang="en-US" sz="1200" b="0" i="0" kern="1200" dirty="0">
                <a:solidFill>
                  <a:schemeClr val="tx1"/>
                </a:solidFill>
                <a:effectLst/>
                <a:latin typeface="+mn-lt"/>
                <a:ea typeface="+mn-ea"/>
                <a:cs typeface="+mn-cs"/>
              </a:rPr>
              <a:t>结构嵌入到</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网络结构中去</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0948823-A0B6-4BAA-A908-B944A23F2E7D}" type="slidenum">
              <a:rPr lang="zh-CN" altLang="en-US" smtClean="0"/>
              <a:t>28</a:t>
            </a:fld>
            <a:endParaRPr lang="zh-CN" altLang="en-US"/>
          </a:p>
        </p:txBody>
      </p:sp>
    </p:spTree>
    <p:extLst>
      <p:ext uri="{BB962C8B-B14F-4D97-AF65-F5344CB8AC3E}">
        <p14:creationId xmlns:p14="http://schemas.microsoft.com/office/powerpoint/2010/main" val="4242087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948823-A0B6-4BAA-A908-B944A23F2E7D}" type="slidenum">
              <a:rPr lang="zh-CN" altLang="en-US" smtClean="0"/>
              <a:t>3</a:t>
            </a:fld>
            <a:endParaRPr lang="zh-CN" altLang="en-US"/>
          </a:p>
        </p:txBody>
      </p:sp>
    </p:spTree>
    <p:extLst>
      <p:ext uri="{BB962C8B-B14F-4D97-AF65-F5344CB8AC3E}">
        <p14:creationId xmlns:p14="http://schemas.microsoft.com/office/powerpoint/2010/main" val="853691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viewing frustum: </a:t>
            </a:r>
            <a:r>
              <a:rPr lang="zh-CN" altLang="en-US" sz="1200" b="0" i="0" kern="1200" dirty="0">
                <a:solidFill>
                  <a:schemeClr val="tx1"/>
                </a:solidFill>
                <a:effectLst/>
                <a:latin typeface="+mn-lt"/>
                <a:ea typeface="+mn-ea"/>
                <a:cs typeface="+mn-cs"/>
              </a:rPr>
              <a:t>称视景体、视锥，是三维世界中在屏幕上可见的区域，即虚拟摄像机的视野。任何在此之外的物体都不会被渲染。</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0948823-A0B6-4BAA-A908-B944A23F2E7D}" type="slidenum">
              <a:rPr lang="zh-CN" altLang="en-US" smtClean="0"/>
              <a:t>29</a:t>
            </a:fld>
            <a:endParaRPr lang="zh-CN" altLang="en-US"/>
          </a:p>
        </p:txBody>
      </p:sp>
    </p:spTree>
    <p:extLst>
      <p:ext uri="{BB962C8B-B14F-4D97-AF65-F5344CB8AC3E}">
        <p14:creationId xmlns:p14="http://schemas.microsoft.com/office/powerpoint/2010/main" val="456648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特征提取层：将点云划分为</a:t>
            </a:r>
            <a:r>
              <a:rPr lang="en-US" altLang="zh-CN" sz="1200" b="0" i="0" kern="1200" dirty="0">
                <a:solidFill>
                  <a:schemeClr val="tx1"/>
                </a:solidFill>
                <a:effectLst/>
                <a:latin typeface="+mn-lt"/>
                <a:ea typeface="+mn-ea"/>
                <a:cs typeface="+mn-cs"/>
              </a:rPr>
              <a:t>voxel</a:t>
            </a:r>
            <a:r>
              <a:rPr lang="zh-CN" altLang="en-US" sz="1200" b="0" i="0" kern="1200" dirty="0">
                <a:solidFill>
                  <a:schemeClr val="tx1"/>
                </a:solidFill>
                <a:effectLst/>
                <a:latin typeface="+mn-lt"/>
                <a:ea typeface="+mn-ea"/>
                <a:cs typeface="+mn-cs"/>
              </a:rPr>
              <a:t>形式，使用层级的</a:t>
            </a:r>
            <a:r>
              <a:rPr lang="en-US" altLang="zh-CN" sz="1200" b="0" i="0" kern="1200" dirty="0">
                <a:solidFill>
                  <a:schemeClr val="tx1"/>
                </a:solidFill>
                <a:effectLst/>
                <a:latin typeface="+mn-lt"/>
                <a:ea typeface="+mn-ea"/>
                <a:cs typeface="+mn-cs"/>
              </a:rPr>
              <a:t>VFE</a:t>
            </a:r>
            <a:r>
              <a:rPr lang="zh-CN" altLang="en-US" sz="1200" b="0" i="0" kern="1200" dirty="0">
                <a:solidFill>
                  <a:schemeClr val="tx1"/>
                </a:solidFill>
                <a:effectLst/>
                <a:latin typeface="+mn-lt"/>
                <a:ea typeface="+mn-ea"/>
                <a:cs typeface="+mn-cs"/>
              </a:rPr>
              <a:t>层提取特征，得到稀疏的</a:t>
            </a:r>
            <a:r>
              <a:rPr lang="en-US" altLang="zh-CN" sz="1200" b="0" i="0" kern="1200" dirty="0">
                <a:solidFill>
                  <a:schemeClr val="tx1"/>
                </a:solidFill>
                <a:effectLst/>
                <a:latin typeface="+mn-lt"/>
                <a:ea typeface="+mn-ea"/>
                <a:cs typeface="+mn-cs"/>
              </a:rPr>
              <a:t>voxel-wise</a:t>
            </a:r>
            <a:r>
              <a:rPr lang="zh-CN" altLang="en-US" sz="1200" b="0" i="0" kern="1200" dirty="0">
                <a:solidFill>
                  <a:schemeClr val="tx1"/>
                </a:solidFill>
                <a:effectLst/>
                <a:latin typeface="+mn-lt"/>
                <a:ea typeface="+mn-ea"/>
                <a:cs typeface="+mn-cs"/>
              </a:rPr>
              <a:t>特征张量。</a:t>
            </a:r>
          </a:p>
          <a:p>
            <a:r>
              <a:rPr lang="zh-CN" altLang="en-US" sz="1200" b="0" i="0" kern="1200" dirty="0">
                <a:solidFill>
                  <a:schemeClr val="tx1"/>
                </a:solidFill>
                <a:effectLst/>
                <a:latin typeface="+mn-lt"/>
                <a:ea typeface="+mn-ea"/>
                <a:cs typeface="+mn-cs"/>
              </a:rPr>
              <a:t>中间卷积层：使用</a:t>
            </a:r>
            <a:r>
              <a:rPr lang="en-US" altLang="zh-CN" sz="1200" b="0" i="0" kern="1200" dirty="0">
                <a:solidFill>
                  <a:schemeClr val="tx1"/>
                </a:solidFill>
                <a:effectLst/>
                <a:latin typeface="+mn-lt"/>
                <a:ea typeface="+mn-ea"/>
                <a:cs typeface="+mn-cs"/>
              </a:rPr>
              <a:t>3D</a:t>
            </a:r>
            <a:r>
              <a:rPr lang="zh-CN" altLang="en-US" sz="1200" b="0" i="0" kern="1200" dirty="0">
                <a:solidFill>
                  <a:schemeClr val="tx1"/>
                </a:solidFill>
                <a:effectLst/>
                <a:latin typeface="+mn-lt"/>
                <a:ea typeface="+mn-ea"/>
                <a:cs typeface="+mn-cs"/>
              </a:rPr>
              <a:t>卷积，得到全局特征张量。</a:t>
            </a:r>
          </a:p>
          <a:p>
            <a:r>
              <a:rPr lang="en-US" altLang="zh-CN" sz="1200" b="0" i="0" kern="1200" dirty="0">
                <a:solidFill>
                  <a:schemeClr val="tx1"/>
                </a:solidFill>
                <a:effectLst/>
                <a:latin typeface="+mn-lt"/>
                <a:ea typeface="+mn-ea"/>
                <a:cs typeface="+mn-cs"/>
              </a:rPr>
              <a:t>RPN</a:t>
            </a:r>
            <a:r>
              <a:rPr lang="zh-CN" altLang="en-US" sz="1200" b="0" i="0" kern="1200" dirty="0">
                <a:solidFill>
                  <a:schemeClr val="tx1"/>
                </a:solidFill>
                <a:effectLst/>
                <a:latin typeface="+mn-lt"/>
                <a:ea typeface="+mn-ea"/>
                <a:cs typeface="+mn-cs"/>
              </a:rPr>
              <a:t>层：特征整合，</a:t>
            </a:r>
            <a:r>
              <a:rPr lang="en-US" altLang="zh-CN" sz="1200" b="0" i="0" kern="1200" dirty="0">
                <a:solidFill>
                  <a:schemeClr val="tx1"/>
                </a:solidFill>
                <a:effectLst/>
                <a:latin typeface="+mn-lt"/>
                <a:ea typeface="+mn-ea"/>
                <a:cs typeface="+mn-cs"/>
              </a:rPr>
              <a:t>anchor</a:t>
            </a:r>
            <a:r>
              <a:rPr lang="zh-CN" altLang="en-US" sz="1200" b="0" i="0" kern="1200" dirty="0">
                <a:solidFill>
                  <a:schemeClr val="tx1"/>
                </a:solidFill>
                <a:effectLst/>
                <a:latin typeface="+mn-lt"/>
                <a:ea typeface="+mn-ea"/>
                <a:cs typeface="+mn-cs"/>
              </a:rPr>
              <a:t>提取，输出预测结果：概率预测图，回归图。</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精确应该指的是准确率高，论文中没有给出其他的实验结果对比。</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0948823-A0B6-4BAA-A908-B944A23F2E7D}" type="slidenum">
              <a:rPr lang="zh-CN" altLang="en-US" smtClean="0"/>
              <a:t>30</a:t>
            </a:fld>
            <a:endParaRPr lang="zh-CN" altLang="en-US"/>
          </a:p>
        </p:txBody>
      </p:sp>
    </p:spTree>
    <p:extLst>
      <p:ext uri="{BB962C8B-B14F-4D97-AF65-F5344CB8AC3E}">
        <p14:creationId xmlns:p14="http://schemas.microsoft.com/office/powerpoint/2010/main" val="3232628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0948823-A0B6-4BAA-A908-B944A23F2E7D}" type="slidenum">
              <a:rPr lang="zh-CN" altLang="en-US" smtClean="0"/>
              <a:t>31</a:t>
            </a:fld>
            <a:endParaRPr lang="zh-CN" altLang="en-US"/>
          </a:p>
        </p:txBody>
      </p:sp>
    </p:spTree>
    <p:extLst>
      <p:ext uri="{BB962C8B-B14F-4D97-AF65-F5344CB8AC3E}">
        <p14:creationId xmlns:p14="http://schemas.microsoft.com/office/powerpoint/2010/main" val="2692262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相似矩阵是一个</a:t>
            </a:r>
            <a:r>
              <a:rPr lang="en-US" altLang="zh-CN" sz="1200" b="0" i="0" kern="1200" dirty="0" err="1">
                <a:solidFill>
                  <a:schemeClr val="tx1"/>
                </a:solidFill>
                <a:effectLst/>
                <a:latin typeface="+mn-lt"/>
                <a:ea typeface="+mn-ea"/>
                <a:cs typeface="+mn-cs"/>
              </a:rPr>
              <a:t>Np×Np</a:t>
            </a:r>
            <a:r>
              <a:rPr lang="zh-CN" altLang="en-US" sz="1200" b="0" i="0" kern="1200" dirty="0">
                <a:solidFill>
                  <a:schemeClr val="tx1"/>
                </a:solidFill>
                <a:effectLst/>
                <a:latin typeface="+mn-lt"/>
                <a:ea typeface="+mn-ea"/>
                <a:cs typeface="+mn-cs"/>
              </a:rPr>
              <a:t>的矩阵，其中</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行</a:t>
            </a:r>
            <a:r>
              <a:rPr lang="en-US" altLang="zh-CN" sz="1200" b="0" i="0" kern="1200" dirty="0">
                <a:solidFill>
                  <a:schemeClr val="tx1"/>
                </a:solidFill>
                <a:effectLst/>
                <a:latin typeface="+mn-lt"/>
                <a:ea typeface="+mn-ea"/>
                <a:cs typeface="+mn-cs"/>
              </a:rPr>
              <a:t>j</a:t>
            </a:r>
            <a:r>
              <a:rPr lang="zh-CN" altLang="en-US" sz="1200" b="0" i="0" kern="1200" dirty="0">
                <a:solidFill>
                  <a:schemeClr val="tx1"/>
                </a:solidFill>
                <a:effectLst/>
                <a:latin typeface="+mn-lt"/>
                <a:ea typeface="+mn-ea"/>
                <a:cs typeface="+mn-cs"/>
              </a:rPr>
              <a:t>列的元素表示的是点</a:t>
            </a:r>
            <a:r>
              <a:rPr lang="en-US" altLang="zh-CN" sz="1200" b="0" i="0" kern="1200" dirty="0">
                <a:solidFill>
                  <a:schemeClr val="tx1"/>
                </a:solidFill>
                <a:effectLst/>
                <a:latin typeface="+mn-lt"/>
                <a:ea typeface="+mn-ea"/>
                <a:cs typeface="+mn-cs"/>
              </a:rPr>
              <a:t>Pi</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Pj</a:t>
            </a:r>
            <a:r>
              <a:rPr lang="zh-CN" altLang="en-US" sz="1200" b="0" i="0" kern="1200" dirty="0">
                <a:solidFill>
                  <a:schemeClr val="tx1"/>
                </a:solidFill>
                <a:effectLst/>
                <a:latin typeface="+mn-lt"/>
                <a:ea typeface="+mn-ea"/>
                <a:cs typeface="+mn-cs"/>
              </a:rPr>
              <a:t>的是否属于同一个分割实例。通常而言，同一个分割实例中的点的相似度更高，即特征向量的距离更近。换句话说，属于同一类别但是不同实例的点云的距离也较远。</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置信度矩阵的主要目的是反映每一个聚类是一个正确分割实例的可信度。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语义分割矩阵是一个基于点的分割器。</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直接通过相似矩阵生成的聚类结果会存在较多的噪声和重叠。本文通过去除一些置信度较低的聚类结果，并进一步使用极大值抑制等方法最终得到一个噪声较低和没有重叠的聚类结果。</a:t>
            </a:r>
            <a:br>
              <a:rPr lang="zh-CN" altLang="en-US" dirty="0"/>
            </a:br>
            <a:r>
              <a:rPr lang="zh-CN" altLang="en-US" sz="1200" b="0" i="0" kern="1200" dirty="0">
                <a:solidFill>
                  <a:schemeClr val="tx1"/>
                </a:solidFill>
                <a:effectLst/>
                <a:latin typeface="+mn-lt"/>
                <a:ea typeface="+mn-ea"/>
                <a:cs typeface="+mn-cs"/>
              </a:rPr>
              <a:t>当聚类完成后，每一个点都会属于某一个实例。但是在两个实例的相邻区域，点则可能属于两个实例；本文的方案就是将该点随机设置为某一个实例。</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0948823-A0B6-4BAA-A908-B944A23F2E7D}" type="slidenum">
              <a:rPr lang="zh-CN" altLang="en-US" smtClean="0"/>
              <a:t>32</a:t>
            </a:fld>
            <a:endParaRPr lang="zh-CN" altLang="en-US"/>
          </a:p>
        </p:txBody>
      </p:sp>
    </p:spTree>
    <p:extLst>
      <p:ext uri="{BB962C8B-B14F-4D97-AF65-F5344CB8AC3E}">
        <p14:creationId xmlns:p14="http://schemas.microsoft.com/office/powerpoint/2010/main" val="2872921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0948823-A0B6-4BAA-A908-B944A23F2E7D}" type="slidenum">
              <a:rPr lang="zh-CN" altLang="en-US" smtClean="0"/>
              <a:t>33</a:t>
            </a:fld>
            <a:endParaRPr lang="zh-CN" altLang="en-US"/>
          </a:p>
        </p:txBody>
      </p:sp>
    </p:spTree>
    <p:extLst>
      <p:ext uri="{BB962C8B-B14F-4D97-AF65-F5344CB8AC3E}">
        <p14:creationId xmlns:p14="http://schemas.microsoft.com/office/powerpoint/2010/main" val="664033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传统的霍夫投票：给定一组带有带注释的对象边界框的图像集，使用存储在图像补丁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或它们的特性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和它们到相应目标中心的偏移量之间的映射构建一个</a:t>
            </a:r>
            <a:r>
              <a:rPr lang="en-US" altLang="zh-CN" sz="1200" b="0" i="0" kern="1200" dirty="0">
                <a:solidFill>
                  <a:schemeClr val="tx1"/>
                </a:solidFill>
                <a:effectLst/>
                <a:latin typeface="+mn-lt"/>
                <a:ea typeface="+mn-ea"/>
                <a:cs typeface="+mn-cs"/>
              </a:rPr>
              <a:t>codebook</a:t>
            </a:r>
            <a:r>
              <a:rPr lang="zh-CN" altLang="en-US" sz="1200" b="0" i="0" kern="1200" dirty="0">
                <a:solidFill>
                  <a:schemeClr val="tx1"/>
                </a:solidFill>
                <a:effectLst/>
                <a:latin typeface="+mn-lt"/>
                <a:ea typeface="+mn-ea"/>
                <a:cs typeface="+mn-cs"/>
              </a:rPr>
              <a:t>。在推理时，从图像中选择兴趣点以提取周围的补丁</a:t>
            </a:r>
            <a:r>
              <a:rPr lang="en-US" altLang="zh-CN" sz="1200" b="0" i="0" kern="1200" dirty="0">
                <a:solidFill>
                  <a:schemeClr val="tx1"/>
                </a:solidFill>
                <a:effectLst/>
                <a:latin typeface="+mn-lt"/>
                <a:ea typeface="+mn-ea"/>
                <a:cs typeface="+mn-cs"/>
              </a:rPr>
              <a:t>(patch)</a:t>
            </a:r>
            <a:r>
              <a:rPr lang="zh-CN" altLang="en-US" sz="1200" b="0" i="0" kern="1200" dirty="0">
                <a:solidFill>
                  <a:schemeClr val="tx1"/>
                </a:solidFill>
                <a:effectLst/>
                <a:latin typeface="+mn-lt"/>
                <a:ea typeface="+mn-ea"/>
                <a:cs typeface="+mn-cs"/>
              </a:rPr>
              <a:t>。然后将这些补丁与</a:t>
            </a:r>
            <a:r>
              <a:rPr lang="en-US" altLang="zh-CN" sz="1200" b="0" i="0" kern="1200" dirty="0">
                <a:solidFill>
                  <a:schemeClr val="tx1"/>
                </a:solidFill>
                <a:effectLst/>
                <a:latin typeface="+mn-lt"/>
                <a:ea typeface="+mn-ea"/>
                <a:cs typeface="+mn-cs"/>
              </a:rPr>
              <a:t>codebook</a:t>
            </a:r>
            <a:r>
              <a:rPr lang="zh-CN" altLang="en-US" sz="1200" b="0" i="0" kern="1200" dirty="0">
                <a:solidFill>
                  <a:schemeClr val="tx1"/>
                </a:solidFill>
                <a:effectLst/>
                <a:latin typeface="+mn-lt"/>
                <a:ea typeface="+mn-ea"/>
                <a:cs typeface="+mn-cs"/>
              </a:rPr>
              <a:t>中的补丁进行比较，以检索偏移量并计算投票。由于对象补丁倾向于一致投票，因此集群将在目标中心附近形成。最后，通过将集群投票追溯到它们生成的补丁来检索对象边界。</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投票的两个特点：投票是针对稀疏集合设计的，因此很自然地适合于点云。其次，它基于自底向上的原理，积累少量的局部信息以形成可靠的检测。</a:t>
            </a:r>
          </a:p>
          <a:p>
            <a:r>
              <a:rPr lang="zh-CN" altLang="en-US" sz="1200" b="0" i="0" kern="1200" dirty="0">
                <a:solidFill>
                  <a:schemeClr val="tx1"/>
                </a:solidFill>
                <a:effectLst/>
                <a:latin typeface="+mn-lt"/>
                <a:ea typeface="+mn-ea"/>
                <a:cs typeface="+mn-cs"/>
              </a:rPr>
              <a:t>网络结构说明：给定一个包含</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个点和</a:t>
            </a:r>
            <a:r>
              <a:rPr lang="en-US" altLang="zh-CN" sz="1200" b="0" i="0" kern="1200" dirty="0">
                <a:solidFill>
                  <a:schemeClr val="tx1"/>
                </a:solidFill>
                <a:effectLst/>
                <a:latin typeface="+mn-lt"/>
                <a:ea typeface="+mn-ea"/>
                <a:cs typeface="+mn-cs"/>
              </a:rPr>
              <a:t>XYZ</a:t>
            </a:r>
            <a:r>
              <a:rPr lang="zh-CN" altLang="en-US" sz="1200" b="0" i="0" kern="1200" dirty="0">
                <a:solidFill>
                  <a:schemeClr val="tx1"/>
                </a:solidFill>
                <a:effectLst/>
                <a:latin typeface="+mn-lt"/>
                <a:ea typeface="+mn-ea"/>
                <a:cs typeface="+mn-cs"/>
              </a:rPr>
              <a:t>坐标的输入点云，一个主干网络</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使用</a:t>
            </a:r>
            <a:r>
              <a:rPr lang="en-US" altLang="zh-CN" sz="1200" b="0" i="0" kern="1200" dirty="0" err="1">
                <a:solidFill>
                  <a:schemeClr val="tx1"/>
                </a:solidFill>
                <a:effectLst/>
                <a:latin typeface="+mn-lt"/>
                <a:ea typeface="+mn-ea"/>
                <a:cs typeface="+mn-cs"/>
              </a:rPr>
              <a:t>PointNet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实现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，对这些点进行采样和学习深度特性，并输出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个点的子集。这些点的子集被视为种子点。每个种子通过投票模块独立地生成一个投票。然后将投票分组为集群，并由</a:t>
            </a:r>
            <a:r>
              <a:rPr lang="en-US" altLang="zh-CN" sz="1200" b="0" i="0" kern="1200" dirty="0">
                <a:solidFill>
                  <a:schemeClr val="tx1"/>
                </a:solidFill>
                <a:effectLst/>
                <a:latin typeface="+mn-lt"/>
                <a:ea typeface="+mn-ea"/>
                <a:cs typeface="+mn-cs"/>
              </a:rPr>
              <a:t>proposal</a:t>
            </a:r>
            <a:r>
              <a:rPr lang="zh-CN" altLang="en-US" sz="1200" b="0" i="0" kern="1200" dirty="0">
                <a:solidFill>
                  <a:schemeClr val="tx1"/>
                </a:solidFill>
                <a:effectLst/>
                <a:latin typeface="+mn-lt"/>
                <a:ea typeface="+mn-ea"/>
                <a:cs typeface="+mn-cs"/>
              </a:rPr>
              <a:t>模块处理，生成最终的</a:t>
            </a:r>
            <a:r>
              <a:rPr lang="en-US" altLang="zh-CN" sz="1200" b="0" i="0" kern="1200" dirty="0">
                <a:solidFill>
                  <a:schemeClr val="tx1"/>
                </a:solidFill>
                <a:effectLst/>
                <a:latin typeface="+mn-lt"/>
                <a:ea typeface="+mn-ea"/>
                <a:cs typeface="+mn-cs"/>
              </a:rPr>
              <a:t>proposal</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0948823-A0B6-4BAA-A908-B944A23F2E7D}" type="slidenum">
              <a:rPr lang="zh-CN" altLang="en-US" smtClean="0"/>
              <a:t>34</a:t>
            </a:fld>
            <a:endParaRPr lang="zh-CN" altLang="en-US"/>
          </a:p>
        </p:txBody>
      </p:sp>
    </p:spTree>
    <p:extLst>
      <p:ext uri="{BB962C8B-B14F-4D97-AF65-F5344CB8AC3E}">
        <p14:creationId xmlns:p14="http://schemas.microsoft.com/office/powerpoint/2010/main" val="574849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图一：</a:t>
            </a:r>
            <a:r>
              <a:rPr lang="en-US" altLang="zh-CN" sz="1200" b="0" i="0" kern="1200" dirty="0" err="1">
                <a:solidFill>
                  <a:schemeClr val="tx1"/>
                </a:solidFill>
                <a:effectLst/>
                <a:latin typeface="+mn-lt"/>
                <a:ea typeface="+mn-ea"/>
                <a:cs typeface="+mn-cs"/>
              </a:rPr>
              <a:t>knn</a:t>
            </a:r>
            <a:r>
              <a:rPr lang="zh-CN" altLang="en-US" sz="1200" b="0" i="0" kern="1200" dirty="0">
                <a:solidFill>
                  <a:schemeClr val="tx1"/>
                </a:solidFill>
                <a:effectLst/>
                <a:latin typeface="+mn-lt"/>
                <a:ea typeface="+mn-ea"/>
                <a:cs typeface="+mn-cs"/>
              </a:rPr>
              <a:t>得到附近的</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个点，计算边缘特征，然后进行聚合操作（加和等），动态图每次都重新计算点在特征空间中的最近邻点。</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DGCNN</a:t>
            </a:r>
            <a:r>
              <a:rPr lang="zh-CN" altLang="en-US" sz="1200" b="0" i="0" kern="1200" dirty="0">
                <a:solidFill>
                  <a:schemeClr val="tx1"/>
                </a:solidFill>
                <a:effectLst/>
                <a:latin typeface="+mn-lt"/>
                <a:ea typeface="+mn-ea"/>
                <a:cs typeface="+mn-cs"/>
              </a:rPr>
              <a:t>：整体的网络结构跟</a:t>
            </a:r>
            <a:r>
              <a:rPr lang="en-US" altLang="zh-CN" sz="1200" b="0" i="0" kern="1200" dirty="0" err="1">
                <a:solidFill>
                  <a:schemeClr val="tx1"/>
                </a:solidFill>
                <a:effectLst/>
                <a:latin typeface="+mn-lt"/>
                <a:ea typeface="+mn-ea"/>
                <a:cs typeface="+mn-cs"/>
              </a:rPr>
              <a:t>PointCNN</a:t>
            </a:r>
            <a:r>
              <a:rPr lang="zh-CN" altLang="en-US" sz="1200" b="0" i="0" kern="1200" dirty="0">
                <a:solidFill>
                  <a:schemeClr val="tx1"/>
                </a:solidFill>
                <a:effectLst/>
                <a:latin typeface="+mn-lt"/>
                <a:ea typeface="+mn-ea"/>
                <a:cs typeface="+mn-cs"/>
              </a:rPr>
              <a:t>很相似，都使用了一个空间变换单元，最后计算了一个全局信息。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跟</a:t>
            </a:r>
            <a:r>
              <a:rPr lang="en-US" altLang="zh-CN" sz="1200" b="0" i="0" kern="1200" dirty="0" err="1">
                <a:solidFill>
                  <a:schemeClr val="tx1"/>
                </a:solidFill>
                <a:effectLst/>
                <a:latin typeface="+mn-lt"/>
                <a:ea typeface="+mn-ea"/>
                <a:cs typeface="+mn-cs"/>
              </a:rPr>
              <a:t>PointNet</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PointNet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相比，模型大小，时间和准确率都有提升</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0948823-A0B6-4BAA-A908-B944A23F2E7D}" type="slidenum">
              <a:rPr lang="zh-CN" altLang="en-US" smtClean="0"/>
              <a:t>35</a:t>
            </a:fld>
            <a:endParaRPr lang="zh-CN" altLang="en-US"/>
          </a:p>
        </p:txBody>
      </p:sp>
    </p:spTree>
    <p:extLst>
      <p:ext uri="{BB962C8B-B14F-4D97-AF65-F5344CB8AC3E}">
        <p14:creationId xmlns:p14="http://schemas.microsoft.com/office/powerpoint/2010/main" val="3270470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rigid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kernel</a:t>
            </a:r>
            <a:r>
              <a:rPr lang="zh-CN" altLang="en-US" sz="1200" b="0" i="0" kern="1200" dirty="0">
                <a:solidFill>
                  <a:schemeClr val="tx1"/>
                </a:solidFill>
                <a:effectLst/>
                <a:latin typeface="+mn-lt"/>
                <a:ea typeface="+mn-ea"/>
                <a:cs typeface="+mn-cs"/>
              </a:rPr>
              <a:t>分布的优化问题，</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个点的分布满足：彼此之间离得尽量远，并且包含在同一个球内。</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经过实验，</a:t>
            </a:r>
            <a:r>
              <a:rPr lang="en-US" altLang="zh-CN" sz="1200" b="0" i="0" kern="1200" dirty="0">
                <a:solidFill>
                  <a:schemeClr val="tx1"/>
                </a:solidFill>
                <a:effectLst/>
                <a:latin typeface="+mn-lt"/>
                <a:ea typeface="+mn-ea"/>
                <a:cs typeface="+mn-cs"/>
              </a:rPr>
              <a:t>rigid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kernel</a:t>
            </a:r>
            <a:r>
              <a:rPr lang="zh-CN" altLang="en-US" sz="1200" b="0" i="0" kern="1200" dirty="0">
                <a:solidFill>
                  <a:schemeClr val="tx1"/>
                </a:solidFill>
                <a:effectLst/>
                <a:latin typeface="+mn-lt"/>
                <a:ea typeface="+mn-ea"/>
                <a:cs typeface="+mn-cs"/>
              </a:rPr>
              <a:t>在简单的任务上表现更好，比如物体分类和小型的分割问题。</a:t>
            </a:r>
            <a:r>
              <a:rPr lang="en-US" altLang="zh-CN" sz="1200" b="0" i="0" kern="1200" dirty="0">
                <a:solidFill>
                  <a:schemeClr val="tx1"/>
                </a:solidFill>
                <a:effectLst/>
                <a:latin typeface="+mn-lt"/>
                <a:ea typeface="+mn-ea"/>
                <a:cs typeface="+mn-cs"/>
              </a:rPr>
              <a:t>deformable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kernel</a:t>
            </a:r>
            <a:r>
              <a:rPr lang="zh-CN" altLang="en-US" sz="1200" b="0" i="0" kern="1200" dirty="0">
                <a:solidFill>
                  <a:schemeClr val="tx1"/>
                </a:solidFill>
                <a:effectLst/>
                <a:latin typeface="+mn-lt"/>
                <a:ea typeface="+mn-ea"/>
                <a:cs typeface="+mn-cs"/>
              </a:rPr>
              <a:t>在比较复杂的任务上表现更好。</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0948823-A0B6-4BAA-A908-B944A23F2E7D}" type="slidenum">
              <a:rPr lang="zh-CN" altLang="en-US" smtClean="0"/>
              <a:t>36</a:t>
            </a:fld>
            <a:endParaRPr lang="zh-CN" altLang="en-US"/>
          </a:p>
        </p:txBody>
      </p:sp>
    </p:spTree>
    <p:extLst>
      <p:ext uri="{BB962C8B-B14F-4D97-AF65-F5344CB8AC3E}">
        <p14:creationId xmlns:p14="http://schemas.microsoft.com/office/powerpoint/2010/main" val="354675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如图一所示，该项目进行了点云的端到端的场景流估计，模型的输入是连续两帧的原始点云，输出 为第一帧中所有点对应的场景流。</a:t>
            </a:r>
            <a:endParaRPr lang="en-US" altLang="zh-CN" dirty="0"/>
          </a:p>
          <a:p>
            <a:r>
              <a:rPr lang="zh-CN" altLang="en-US" dirty="0"/>
              <a:t>模型的关键层包括三个部分，图二的左边是点特征学习模块，学习深度点云功能，依照</a:t>
            </a:r>
            <a:r>
              <a:rPr lang="en-US" altLang="zh-CN" dirty="0" err="1"/>
              <a:t>PointNet</a:t>
            </a:r>
            <a:r>
              <a:rPr lang="en-US" altLang="zh-CN" dirty="0"/>
              <a:t>++</a:t>
            </a:r>
            <a:r>
              <a:rPr lang="zh-CN" altLang="en-US" dirty="0"/>
              <a:t>的结构，中间是流嵌入层，学习两个点云之间的几何关系，推断其运动</a:t>
            </a:r>
            <a:endParaRPr lang="en-US" altLang="zh-CN" dirty="0"/>
          </a:p>
          <a:p>
            <a:r>
              <a:rPr lang="zh-CN" altLang="en-US" dirty="0"/>
              <a:t>最右边的模型预测原始点的流。</a:t>
            </a:r>
          </a:p>
        </p:txBody>
      </p:sp>
      <p:sp>
        <p:nvSpPr>
          <p:cNvPr id="4" name="灯片编号占位符 3"/>
          <p:cNvSpPr>
            <a:spLocks noGrp="1"/>
          </p:cNvSpPr>
          <p:nvPr>
            <p:ph type="sldNum" sz="quarter" idx="5"/>
          </p:nvPr>
        </p:nvSpPr>
        <p:spPr/>
        <p:txBody>
          <a:bodyPr/>
          <a:lstStyle/>
          <a:p>
            <a:fld id="{20948823-A0B6-4BAA-A908-B944A23F2E7D}" type="slidenum">
              <a:rPr lang="zh-CN" altLang="en-US" smtClean="0"/>
              <a:t>4</a:t>
            </a:fld>
            <a:endParaRPr lang="zh-CN" altLang="en-US"/>
          </a:p>
        </p:txBody>
      </p:sp>
    </p:spTree>
    <p:extLst>
      <p:ext uri="{BB962C8B-B14F-4D97-AF65-F5344CB8AC3E}">
        <p14:creationId xmlns:p14="http://schemas.microsoft.com/office/powerpoint/2010/main" val="2002799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算法以两种方式工作，对抗点扰动和对抗点生成。对于点扰动 ，可以微小的改变现有的点。对于点生成，我们生成一组独立的和分散的点或者少量具有有意义形状的点簇（可以隐藏在肉眼认为中的球和飞机点云模型中）。</a:t>
            </a:r>
            <a:endParaRPr lang="en-US" altLang="zh-CN" dirty="0"/>
          </a:p>
          <a:p>
            <a:r>
              <a:rPr lang="zh-CN" altLang="en-US"/>
              <a:t>制定了针对点云的六种扰动测量指标。</a:t>
            </a:r>
            <a:endParaRPr lang="zh-CN" altLang="en-US" dirty="0"/>
          </a:p>
        </p:txBody>
      </p:sp>
      <p:sp>
        <p:nvSpPr>
          <p:cNvPr id="4" name="灯片编号占位符 3"/>
          <p:cNvSpPr>
            <a:spLocks noGrp="1"/>
          </p:cNvSpPr>
          <p:nvPr>
            <p:ph type="sldNum" sz="quarter" idx="5"/>
          </p:nvPr>
        </p:nvSpPr>
        <p:spPr/>
        <p:txBody>
          <a:bodyPr/>
          <a:lstStyle/>
          <a:p>
            <a:fld id="{20948823-A0B6-4BAA-A908-B944A23F2E7D}" type="slidenum">
              <a:rPr lang="zh-CN" altLang="en-US" smtClean="0"/>
              <a:t>5</a:t>
            </a:fld>
            <a:endParaRPr lang="zh-CN" altLang="en-US"/>
          </a:p>
        </p:txBody>
      </p:sp>
    </p:spTree>
    <p:extLst>
      <p:ext uri="{BB962C8B-B14F-4D97-AF65-F5344CB8AC3E}">
        <p14:creationId xmlns:p14="http://schemas.microsoft.com/office/powerpoint/2010/main" val="1298813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948823-A0B6-4BAA-A908-B944A23F2E7D}" type="slidenum">
              <a:rPr lang="zh-CN" altLang="en-US" smtClean="0"/>
              <a:t>7</a:t>
            </a:fld>
            <a:endParaRPr lang="zh-CN" altLang="en-US"/>
          </a:p>
        </p:txBody>
      </p:sp>
    </p:spTree>
    <p:extLst>
      <p:ext uri="{BB962C8B-B14F-4D97-AF65-F5344CB8AC3E}">
        <p14:creationId xmlns:p14="http://schemas.microsoft.com/office/powerpoint/2010/main" val="3388844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贡献包括三部分：</a:t>
            </a:r>
            <a:endParaRPr lang="en-US" altLang="zh-CN" dirty="0"/>
          </a:p>
          <a:p>
            <a:pPr marL="228600" indent="-228600">
              <a:buAutoNum type="arabicPeriod"/>
            </a:pPr>
            <a:r>
              <a:rPr lang="zh-CN" altLang="en-US" dirty="0"/>
              <a:t>提出了</a:t>
            </a:r>
            <a:r>
              <a:rPr lang="en-US" altLang="zh-CN" dirty="0" err="1"/>
              <a:t>PointConv</a:t>
            </a:r>
            <a:r>
              <a:rPr lang="zh-CN" altLang="en-US" dirty="0"/>
              <a:t>，他是一种密度加权卷积，能够在任何一组</a:t>
            </a:r>
            <a:r>
              <a:rPr lang="en-US" altLang="zh-CN" dirty="0"/>
              <a:t>3D</a:t>
            </a:r>
            <a:r>
              <a:rPr lang="zh-CN" altLang="en-US" dirty="0"/>
              <a:t>点上完全逼近</a:t>
            </a:r>
            <a:r>
              <a:rPr lang="en-US" altLang="zh-CN" dirty="0"/>
              <a:t>3D</a:t>
            </a:r>
            <a:r>
              <a:rPr lang="zh-CN" altLang="en-US" dirty="0"/>
              <a:t>连续卷积</a:t>
            </a:r>
            <a:endParaRPr lang="en-US" altLang="zh-CN" dirty="0"/>
          </a:p>
          <a:p>
            <a:pPr marL="228600" indent="-228600">
              <a:buAutoNum type="arabicPeriod"/>
            </a:pPr>
            <a:r>
              <a:rPr lang="zh-CN" altLang="en-US" dirty="0"/>
              <a:t>引入了一种有效高存储效率的方法实现</a:t>
            </a:r>
            <a:r>
              <a:rPr lang="en-US" altLang="zh-CN" dirty="0" err="1"/>
              <a:t>PointConvert</a:t>
            </a:r>
            <a:r>
              <a:rPr lang="zh-CN" altLang="en-US" dirty="0"/>
              <a:t>，能够使用改变求和顺序的重构来提高存储器的效率。该方法可以实现与</a:t>
            </a:r>
            <a:r>
              <a:rPr lang="en-US" altLang="zh-CN" dirty="0"/>
              <a:t>2LD</a:t>
            </a:r>
            <a:r>
              <a:rPr lang="zh-CN" altLang="en-US" dirty="0"/>
              <a:t>卷积网络中相同的平移不变行以及点云中点的排序不变性。</a:t>
            </a:r>
            <a:endParaRPr lang="en-US" altLang="zh-CN" dirty="0"/>
          </a:p>
          <a:p>
            <a:pPr marL="228600" indent="-228600">
              <a:buAutoNum type="arabicPeriod"/>
            </a:pPr>
            <a:r>
              <a:rPr lang="zh-CN" altLang="en-US" dirty="0"/>
              <a:t>将</a:t>
            </a:r>
            <a:r>
              <a:rPr lang="en-US" altLang="zh-CN" dirty="0" err="1"/>
              <a:t>PointConvert</a:t>
            </a:r>
            <a:r>
              <a:rPr lang="zh-CN" altLang="en-US" dirty="0"/>
              <a:t>扩展到饭卷积，获得更高的分割结果。</a:t>
            </a:r>
            <a:endParaRPr lang="en-US" altLang="zh-CN" dirty="0"/>
          </a:p>
        </p:txBody>
      </p:sp>
      <p:sp>
        <p:nvSpPr>
          <p:cNvPr id="4" name="灯片编号占位符 3"/>
          <p:cNvSpPr>
            <a:spLocks noGrp="1"/>
          </p:cNvSpPr>
          <p:nvPr>
            <p:ph type="sldNum" sz="quarter" idx="5"/>
          </p:nvPr>
        </p:nvSpPr>
        <p:spPr/>
        <p:txBody>
          <a:bodyPr/>
          <a:lstStyle/>
          <a:p>
            <a:fld id="{20948823-A0B6-4BAA-A908-B944A23F2E7D}" type="slidenum">
              <a:rPr lang="zh-CN" altLang="en-US" smtClean="0"/>
              <a:t>10</a:t>
            </a:fld>
            <a:endParaRPr lang="zh-CN" altLang="en-US"/>
          </a:p>
        </p:txBody>
      </p:sp>
    </p:spTree>
    <p:extLst>
      <p:ext uri="{BB962C8B-B14F-4D97-AF65-F5344CB8AC3E}">
        <p14:creationId xmlns:p14="http://schemas.microsoft.com/office/powerpoint/2010/main" val="838196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网络先生成一组几何图形，然后将这些图形与输入点云相对应。</a:t>
            </a:r>
            <a:endParaRPr lang="zh-CN" altLang="en-US" dirty="0"/>
          </a:p>
        </p:txBody>
      </p:sp>
      <p:sp>
        <p:nvSpPr>
          <p:cNvPr id="4" name="灯片编号占位符 3"/>
          <p:cNvSpPr>
            <a:spLocks noGrp="1"/>
          </p:cNvSpPr>
          <p:nvPr>
            <p:ph type="sldNum" sz="quarter" idx="5"/>
          </p:nvPr>
        </p:nvSpPr>
        <p:spPr/>
        <p:txBody>
          <a:bodyPr/>
          <a:lstStyle/>
          <a:p>
            <a:fld id="{20948823-A0B6-4BAA-A908-B944A23F2E7D}" type="slidenum">
              <a:rPr lang="zh-CN" altLang="en-US" smtClean="0"/>
              <a:t>13</a:t>
            </a:fld>
            <a:endParaRPr lang="zh-CN" altLang="en-US"/>
          </a:p>
        </p:txBody>
      </p:sp>
    </p:spTree>
    <p:extLst>
      <p:ext uri="{BB962C8B-B14F-4D97-AF65-F5344CB8AC3E}">
        <p14:creationId xmlns:p14="http://schemas.microsoft.com/office/powerpoint/2010/main" val="430181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948823-A0B6-4BAA-A908-B944A23F2E7D}" type="slidenum">
              <a:rPr lang="zh-CN" altLang="en-US" smtClean="0"/>
              <a:t>14</a:t>
            </a:fld>
            <a:endParaRPr lang="zh-CN" altLang="en-US"/>
          </a:p>
        </p:txBody>
      </p:sp>
    </p:spTree>
    <p:extLst>
      <p:ext uri="{BB962C8B-B14F-4D97-AF65-F5344CB8AC3E}">
        <p14:creationId xmlns:p14="http://schemas.microsoft.com/office/powerpoint/2010/main" val="335866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948823-A0B6-4BAA-A908-B944A23F2E7D}" type="slidenum">
              <a:rPr lang="zh-CN" altLang="en-US" smtClean="0"/>
              <a:t>18</a:t>
            </a:fld>
            <a:endParaRPr lang="zh-CN" altLang="en-US"/>
          </a:p>
        </p:txBody>
      </p:sp>
    </p:spTree>
    <p:extLst>
      <p:ext uri="{BB962C8B-B14F-4D97-AF65-F5344CB8AC3E}">
        <p14:creationId xmlns:p14="http://schemas.microsoft.com/office/powerpoint/2010/main" val="2938462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0D66F9-C323-49F8-BEA3-79481136AC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D0BE860-32D9-429C-A210-7BC3A0F823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E872340-CE8E-4339-B189-D32FCBE66AB7}"/>
              </a:ext>
            </a:extLst>
          </p:cNvPr>
          <p:cNvSpPr>
            <a:spLocks noGrp="1"/>
          </p:cNvSpPr>
          <p:nvPr>
            <p:ph type="dt" sz="half" idx="10"/>
          </p:nvPr>
        </p:nvSpPr>
        <p:spPr/>
        <p:txBody>
          <a:bodyPr/>
          <a:lstStyle/>
          <a:p>
            <a:fld id="{415A87F8-7E8C-47B0-91BA-06E608E4E833}" type="datetimeFigureOut">
              <a:rPr lang="zh-CN" altLang="en-US" smtClean="0"/>
              <a:t>2019/9/10</a:t>
            </a:fld>
            <a:endParaRPr lang="zh-CN" altLang="en-US"/>
          </a:p>
        </p:txBody>
      </p:sp>
      <p:sp>
        <p:nvSpPr>
          <p:cNvPr id="5" name="页脚占位符 4">
            <a:extLst>
              <a:ext uri="{FF2B5EF4-FFF2-40B4-BE49-F238E27FC236}">
                <a16:creationId xmlns:a16="http://schemas.microsoft.com/office/drawing/2014/main" id="{217CD99B-EC00-4CAB-9E67-BF21FE3F64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589412-5F8C-4A8C-BE7D-EB4EED803230}"/>
              </a:ext>
            </a:extLst>
          </p:cNvPr>
          <p:cNvSpPr>
            <a:spLocks noGrp="1"/>
          </p:cNvSpPr>
          <p:nvPr>
            <p:ph type="sldNum" sz="quarter" idx="12"/>
          </p:nvPr>
        </p:nvSpPr>
        <p:spPr/>
        <p:txBody>
          <a:bodyPr/>
          <a:lstStyle/>
          <a:p>
            <a:fld id="{DDF741EA-23C8-4413-8CA9-E3CB1010D712}" type="slidenum">
              <a:rPr lang="zh-CN" altLang="en-US" smtClean="0"/>
              <a:t>‹#›</a:t>
            </a:fld>
            <a:endParaRPr lang="zh-CN" altLang="en-US"/>
          </a:p>
        </p:txBody>
      </p:sp>
    </p:spTree>
    <p:extLst>
      <p:ext uri="{BB962C8B-B14F-4D97-AF65-F5344CB8AC3E}">
        <p14:creationId xmlns:p14="http://schemas.microsoft.com/office/powerpoint/2010/main" val="1304489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C068F-E7C4-4B67-BB9F-40F2B6A8677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6AB93EB-EBE7-4F8B-957F-671A0C99FF4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F2B7AC-390D-43B0-9786-BDBC8B36D698}"/>
              </a:ext>
            </a:extLst>
          </p:cNvPr>
          <p:cNvSpPr>
            <a:spLocks noGrp="1"/>
          </p:cNvSpPr>
          <p:nvPr>
            <p:ph type="dt" sz="half" idx="10"/>
          </p:nvPr>
        </p:nvSpPr>
        <p:spPr/>
        <p:txBody>
          <a:bodyPr/>
          <a:lstStyle/>
          <a:p>
            <a:fld id="{415A87F8-7E8C-47B0-91BA-06E608E4E833}" type="datetimeFigureOut">
              <a:rPr lang="zh-CN" altLang="en-US" smtClean="0"/>
              <a:t>2019/9/10</a:t>
            </a:fld>
            <a:endParaRPr lang="zh-CN" altLang="en-US"/>
          </a:p>
        </p:txBody>
      </p:sp>
      <p:sp>
        <p:nvSpPr>
          <p:cNvPr id="5" name="页脚占位符 4">
            <a:extLst>
              <a:ext uri="{FF2B5EF4-FFF2-40B4-BE49-F238E27FC236}">
                <a16:creationId xmlns:a16="http://schemas.microsoft.com/office/drawing/2014/main" id="{68E52827-12D0-4BA0-B269-DDBB01E779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04A842-619A-4D2C-A56E-CAC88F26B520}"/>
              </a:ext>
            </a:extLst>
          </p:cNvPr>
          <p:cNvSpPr>
            <a:spLocks noGrp="1"/>
          </p:cNvSpPr>
          <p:nvPr>
            <p:ph type="sldNum" sz="quarter" idx="12"/>
          </p:nvPr>
        </p:nvSpPr>
        <p:spPr/>
        <p:txBody>
          <a:bodyPr/>
          <a:lstStyle/>
          <a:p>
            <a:fld id="{DDF741EA-23C8-4413-8CA9-E3CB1010D712}" type="slidenum">
              <a:rPr lang="zh-CN" altLang="en-US" smtClean="0"/>
              <a:t>‹#›</a:t>
            </a:fld>
            <a:endParaRPr lang="zh-CN" altLang="en-US"/>
          </a:p>
        </p:txBody>
      </p:sp>
    </p:spTree>
    <p:extLst>
      <p:ext uri="{BB962C8B-B14F-4D97-AF65-F5344CB8AC3E}">
        <p14:creationId xmlns:p14="http://schemas.microsoft.com/office/powerpoint/2010/main" val="1342259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8BE8220-934B-48A6-ADC5-81249F72864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2DBF8F-C606-4527-80B7-7F340D8BF50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C02D80-0D43-41BA-A64A-E99B12FB7675}"/>
              </a:ext>
            </a:extLst>
          </p:cNvPr>
          <p:cNvSpPr>
            <a:spLocks noGrp="1"/>
          </p:cNvSpPr>
          <p:nvPr>
            <p:ph type="dt" sz="half" idx="10"/>
          </p:nvPr>
        </p:nvSpPr>
        <p:spPr/>
        <p:txBody>
          <a:bodyPr/>
          <a:lstStyle/>
          <a:p>
            <a:fld id="{415A87F8-7E8C-47B0-91BA-06E608E4E833}" type="datetimeFigureOut">
              <a:rPr lang="zh-CN" altLang="en-US" smtClean="0"/>
              <a:t>2019/9/10</a:t>
            </a:fld>
            <a:endParaRPr lang="zh-CN" altLang="en-US"/>
          </a:p>
        </p:txBody>
      </p:sp>
      <p:sp>
        <p:nvSpPr>
          <p:cNvPr id="5" name="页脚占位符 4">
            <a:extLst>
              <a:ext uri="{FF2B5EF4-FFF2-40B4-BE49-F238E27FC236}">
                <a16:creationId xmlns:a16="http://schemas.microsoft.com/office/drawing/2014/main" id="{EE64F8F4-B47D-4AE1-A50B-E18E68CBBF3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FE4CC4-26EE-40FC-A7F5-63CEBBB332FE}"/>
              </a:ext>
            </a:extLst>
          </p:cNvPr>
          <p:cNvSpPr>
            <a:spLocks noGrp="1"/>
          </p:cNvSpPr>
          <p:nvPr>
            <p:ph type="sldNum" sz="quarter" idx="12"/>
          </p:nvPr>
        </p:nvSpPr>
        <p:spPr/>
        <p:txBody>
          <a:bodyPr/>
          <a:lstStyle/>
          <a:p>
            <a:fld id="{DDF741EA-23C8-4413-8CA9-E3CB1010D712}" type="slidenum">
              <a:rPr lang="zh-CN" altLang="en-US" smtClean="0"/>
              <a:t>‹#›</a:t>
            </a:fld>
            <a:endParaRPr lang="zh-CN" altLang="en-US"/>
          </a:p>
        </p:txBody>
      </p:sp>
    </p:spTree>
    <p:extLst>
      <p:ext uri="{BB962C8B-B14F-4D97-AF65-F5344CB8AC3E}">
        <p14:creationId xmlns:p14="http://schemas.microsoft.com/office/powerpoint/2010/main" val="2517920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6A1806-6AC1-4C54-8E10-C473B9F6C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21A343-A1F1-4084-8A16-FD91DACE5C5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820EC58-3587-426F-8B19-2E2AAB3FA37B}"/>
              </a:ext>
            </a:extLst>
          </p:cNvPr>
          <p:cNvSpPr>
            <a:spLocks noGrp="1"/>
          </p:cNvSpPr>
          <p:nvPr>
            <p:ph type="dt" sz="half" idx="10"/>
          </p:nvPr>
        </p:nvSpPr>
        <p:spPr/>
        <p:txBody>
          <a:bodyPr/>
          <a:lstStyle/>
          <a:p>
            <a:fld id="{415A87F8-7E8C-47B0-91BA-06E608E4E833}" type="datetimeFigureOut">
              <a:rPr lang="zh-CN" altLang="en-US" smtClean="0"/>
              <a:t>2019/9/10</a:t>
            </a:fld>
            <a:endParaRPr lang="zh-CN" altLang="en-US"/>
          </a:p>
        </p:txBody>
      </p:sp>
      <p:sp>
        <p:nvSpPr>
          <p:cNvPr id="5" name="页脚占位符 4">
            <a:extLst>
              <a:ext uri="{FF2B5EF4-FFF2-40B4-BE49-F238E27FC236}">
                <a16:creationId xmlns:a16="http://schemas.microsoft.com/office/drawing/2014/main" id="{C87FE397-3553-4051-8649-37E996E3CC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1C145C7-6451-410D-B10C-2591B149BEE8}"/>
              </a:ext>
            </a:extLst>
          </p:cNvPr>
          <p:cNvSpPr>
            <a:spLocks noGrp="1"/>
          </p:cNvSpPr>
          <p:nvPr>
            <p:ph type="sldNum" sz="quarter" idx="12"/>
          </p:nvPr>
        </p:nvSpPr>
        <p:spPr/>
        <p:txBody>
          <a:bodyPr/>
          <a:lstStyle/>
          <a:p>
            <a:fld id="{DDF741EA-23C8-4413-8CA9-E3CB1010D712}" type="slidenum">
              <a:rPr lang="zh-CN" altLang="en-US" smtClean="0"/>
              <a:t>‹#›</a:t>
            </a:fld>
            <a:endParaRPr lang="zh-CN" altLang="en-US"/>
          </a:p>
        </p:txBody>
      </p:sp>
    </p:spTree>
    <p:extLst>
      <p:ext uri="{BB962C8B-B14F-4D97-AF65-F5344CB8AC3E}">
        <p14:creationId xmlns:p14="http://schemas.microsoft.com/office/powerpoint/2010/main" val="2842629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249A0-607B-4102-AB6F-530DE34C39D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160407-97C7-4FA5-B036-8AF93F7860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F2C51D9-1B9F-4A52-9A54-08BC41BDC73A}"/>
              </a:ext>
            </a:extLst>
          </p:cNvPr>
          <p:cNvSpPr>
            <a:spLocks noGrp="1"/>
          </p:cNvSpPr>
          <p:nvPr>
            <p:ph type="dt" sz="half" idx="10"/>
          </p:nvPr>
        </p:nvSpPr>
        <p:spPr/>
        <p:txBody>
          <a:bodyPr/>
          <a:lstStyle/>
          <a:p>
            <a:fld id="{415A87F8-7E8C-47B0-91BA-06E608E4E833}" type="datetimeFigureOut">
              <a:rPr lang="zh-CN" altLang="en-US" smtClean="0"/>
              <a:t>2019/9/10</a:t>
            </a:fld>
            <a:endParaRPr lang="zh-CN" altLang="en-US"/>
          </a:p>
        </p:txBody>
      </p:sp>
      <p:sp>
        <p:nvSpPr>
          <p:cNvPr id="5" name="页脚占位符 4">
            <a:extLst>
              <a:ext uri="{FF2B5EF4-FFF2-40B4-BE49-F238E27FC236}">
                <a16:creationId xmlns:a16="http://schemas.microsoft.com/office/drawing/2014/main" id="{C6AA7054-1046-409E-870B-3EC313D4FD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837816-1F74-4A44-960C-CA10BD77F254}"/>
              </a:ext>
            </a:extLst>
          </p:cNvPr>
          <p:cNvSpPr>
            <a:spLocks noGrp="1"/>
          </p:cNvSpPr>
          <p:nvPr>
            <p:ph type="sldNum" sz="quarter" idx="12"/>
          </p:nvPr>
        </p:nvSpPr>
        <p:spPr/>
        <p:txBody>
          <a:bodyPr/>
          <a:lstStyle/>
          <a:p>
            <a:fld id="{DDF741EA-23C8-4413-8CA9-E3CB1010D712}" type="slidenum">
              <a:rPr lang="zh-CN" altLang="en-US" smtClean="0"/>
              <a:t>‹#›</a:t>
            </a:fld>
            <a:endParaRPr lang="zh-CN" altLang="en-US"/>
          </a:p>
        </p:txBody>
      </p:sp>
    </p:spTree>
    <p:extLst>
      <p:ext uri="{BB962C8B-B14F-4D97-AF65-F5344CB8AC3E}">
        <p14:creationId xmlns:p14="http://schemas.microsoft.com/office/powerpoint/2010/main" val="1949275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38FEE-4B00-41C7-8B70-E9FA1E22AB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9DF0AD-04B9-4B45-9376-8E973D7A464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532EDB8-FDA4-4536-8A1A-6B4DA62941C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E6FBEA5-7022-4E30-9AC8-8F76A295DB1F}"/>
              </a:ext>
            </a:extLst>
          </p:cNvPr>
          <p:cNvSpPr>
            <a:spLocks noGrp="1"/>
          </p:cNvSpPr>
          <p:nvPr>
            <p:ph type="dt" sz="half" idx="10"/>
          </p:nvPr>
        </p:nvSpPr>
        <p:spPr/>
        <p:txBody>
          <a:bodyPr/>
          <a:lstStyle/>
          <a:p>
            <a:fld id="{415A87F8-7E8C-47B0-91BA-06E608E4E833}" type="datetimeFigureOut">
              <a:rPr lang="zh-CN" altLang="en-US" smtClean="0"/>
              <a:t>2019/9/10</a:t>
            </a:fld>
            <a:endParaRPr lang="zh-CN" altLang="en-US"/>
          </a:p>
        </p:txBody>
      </p:sp>
      <p:sp>
        <p:nvSpPr>
          <p:cNvPr id="6" name="页脚占位符 5">
            <a:extLst>
              <a:ext uri="{FF2B5EF4-FFF2-40B4-BE49-F238E27FC236}">
                <a16:creationId xmlns:a16="http://schemas.microsoft.com/office/drawing/2014/main" id="{09B460D0-9225-4F5B-A16F-2BA62D62F0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1BBCBEE-FC11-4149-8FE2-342C84D3398B}"/>
              </a:ext>
            </a:extLst>
          </p:cNvPr>
          <p:cNvSpPr>
            <a:spLocks noGrp="1"/>
          </p:cNvSpPr>
          <p:nvPr>
            <p:ph type="sldNum" sz="quarter" idx="12"/>
          </p:nvPr>
        </p:nvSpPr>
        <p:spPr/>
        <p:txBody>
          <a:bodyPr/>
          <a:lstStyle/>
          <a:p>
            <a:fld id="{DDF741EA-23C8-4413-8CA9-E3CB1010D712}" type="slidenum">
              <a:rPr lang="zh-CN" altLang="en-US" smtClean="0"/>
              <a:t>‹#›</a:t>
            </a:fld>
            <a:endParaRPr lang="zh-CN" altLang="en-US"/>
          </a:p>
        </p:txBody>
      </p:sp>
    </p:spTree>
    <p:extLst>
      <p:ext uri="{BB962C8B-B14F-4D97-AF65-F5344CB8AC3E}">
        <p14:creationId xmlns:p14="http://schemas.microsoft.com/office/powerpoint/2010/main" val="1540400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EFC207-7AED-417F-AF8F-87BAA2DD08D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7D8342A-472F-4CAF-B0DC-8BA0E25341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84958BC-D63D-42E7-9723-E1057E66398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29BC89-0C6B-4D9B-BBAD-AE15C6800C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95378D3-7007-4AE7-9B6B-0E1F2D20592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5FABA9D-F612-4152-8028-DF33E86EE016}"/>
              </a:ext>
            </a:extLst>
          </p:cNvPr>
          <p:cNvSpPr>
            <a:spLocks noGrp="1"/>
          </p:cNvSpPr>
          <p:nvPr>
            <p:ph type="dt" sz="half" idx="10"/>
          </p:nvPr>
        </p:nvSpPr>
        <p:spPr/>
        <p:txBody>
          <a:bodyPr/>
          <a:lstStyle/>
          <a:p>
            <a:fld id="{415A87F8-7E8C-47B0-91BA-06E608E4E833}" type="datetimeFigureOut">
              <a:rPr lang="zh-CN" altLang="en-US" smtClean="0"/>
              <a:t>2019/9/10</a:t>
            </a:fld>
            <a:endParaRPr lang="zh-CN" altLang="en-US"/>
          </a:p>
        </p:txBody>
      </p:sp>
      <p:sp>
        <p:nvSpPr>
          <p:cNvPr id="8" name="页脚占位符 7">
            <a:extLst>
              <a:ext uri="{FF2B5EF4-FFF2-40B4-BE49-F238E27FC236}">
                <a16:creationId xmlns:a16="http://schemas.microsoft.com/office/drawing/2014/main" id="{E79B9E56-081B-4294-B33D-E7DC9E5CFC3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48C419D-3D94-45B7-B0E1-83D0B195F7EB}"/>
              </a:ext>
            </a:extLst>
          </p:cNvPr>
          <p:cNvSpPr>
            <a:spLocks noGrp="1"/>
          </p:cNvSpPr>
          <p:nvPr>
            <p:ph type="sldNum" sz="quarter" idx="12"/>
          </p:nvPr>
        </p:nvSpPr>
        <p:spPr/>
        <p:txBody>
          <a:bodyPr/>
          <a:lstStyle/>
          <a:p>
            <a:fld id="{DDF741EA-23C8-4413-8CA9-E3CB1010D712}" type="slidenum">
              <a:rPr lang="zh-CN" altLang="en-US" smtClean="0"/>
              <a:t>‹#›</a:t>
            </a:fld>
            <a:endParaRPr lang="zh-CN" altLang="en-US"/>
          </a:p>
        </p:txBody>
      </p:sp>
    </p:spTree>
    <p:extLst>
      <p:ext uri="{BB962C8B-B14F-4D97-AF65-F5344CB8AC3E}">
        <p14:creationId xmlns:p14="http://schemas.microsoft.com/office/powerpoint/2010/main" val="2864346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A0ED11-F653-4006-A94E-8F896766338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ACB59F0-186D-4AFB-A31A-196244C192EA}"/>
              </a:ext>
            </a:extLst>
          </p:cNvPr>
          <p:cNvSpPr>
            <a:spLocks noGrp="1"/>
          </p:cNvSpPr>
          <p:nvPr>
            <p:ph type="dt" sz="half" idx="10"/>
          </p:nvPr>
        </p:nvSpPr>
        <p:spPr/>
        <p:txBody>
          <a:bodyPr/>
          <a:lstStyle/>
          <a:p>
            <a:fld id="{415A87F8-7E8C-47B0-91BA-06E608E4E833}" type="datetimeFigureOut">
              <a:rPr lang="zh-CN" altLang="en-US" smtClean="0"/>
              <a:t>2019/9/10</a:t>
            </a:fld>
            <a:endParaRPr lang="zh-CN" altLang="en-US"/>
          </a:p>
        </p:txBody>
      </p:sp>
      <p:sp>
        <p:nvSpPr>
          <p:cNvPr id="4" name="页脚占位符 3">
            <a:extLst>
              <a:ext uri="{FF2B5EF4-FFF2-40B4-BE49-F238E27FC236}">
                <a16:creationId xmlns:a16="http://schemas.microsoft.com/office/drawing/2014/main" id="{325C3140-53F6-4727-ACF4-29EA453BD66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6D3D93E-9FEA-4C46-9132-9DD4469F2336}"/>
              </a:ext>
            </a:extLst>
          </p:cNvPr>
          <p:cNvSpPr>
            <a:spLocks noGrp="1"/>
          </p:cNvSpPr>
          <p:nvPr>
            <p:ph type="sldNum" sz="quarter" idx="12"/>
          </p:nvPr>
        </p:nvSpPr>
        <p:spPr/>
        <p:txBody>
          <a:bodyPr/>
          <a:lstStyle/>
          <a:p>
            <a:fld id="{DDF741EA-23C8-4413-8CA9-E3CB1010D712}" type="slidenum">
              <a:rPr lang="zh-CN" altLang="en-US" smtClean="0"/>
              <a:t>‹#›</a:t>
            </a:fld>
            <a:endParaRPr lang="zh-CN" altLang="en-US"/>
          </a:p>
        </p:txBody>
      </p:sp>
    </p:spTree>
    <p:extLst>
      <p:ext uri="{BB962C8B-B14F-4D97-AF65-F5344CB8AC3E}">
        <p14:creationId xmlns:p14="http://schemas.microsoft.com/office/powerpoint/2010/main" val="3976743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AF577AF-25FE-4A54-B9B0-D1B4FF8C2975}"/>
              </a:ext>
            </a:extLst>
          </p:cNvPr>
          <p:cNvSpPr>
            <a:spLocks noGrp="1"/>
          </p:cNvSpPr>
          <p:nvPr>
            <p:ph type="dt" sz="half" idx="10"/>
          </p:nvPr>
        </p:nvSpPr>
        <p:spPr/>
        <p:txBody>
          <a:bodyPr/>
          <a:lstStyle/>
          <a:p>
            <a:fld id="{415A87F8-7E8C-47B0-91BA-06E608E4E833}" type="datetimeFigureOut">
              <a:rPr lang="zh-CN" altLang="en-US" smtClean="0"/>
              <a:t>2019/9/10</a:t>
            </a:fld>
            <a:endParaRPr lang="zh-CN" altLang="en-US"/>
          </a:p>
        </p:txBody>
      </p:sp>
      <p:sp>
        <p:nvSpPr>
          <p:cNvPr id="3" name="页脚占位符 2">
            <a:extLst>
              <a:ext uri="{FF2B5EF4-FFF2-40B4-BE49-F238E27FC236}">
                <a16:creationId xmlns:a16="http://schemas.microsoft.com/office/drawing/2014/main" id="{74EED7AC-905F-4723-B4FA-533B647409B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0A53D00-8C0E-4987-BD97-9C37637C2936}"/>
              </a:ext>
            </a:extLst>
          </p:cNvPr>
          <p:cNvSpPr>
            <a:spLocks noGrp="1"/>
          </p:cNvSpPr>
          <p:nvPr>
            <p:ph type="sldNum" sz="quarter" idx="12"/>
          </p:nvPr>
        </p:nvSpPr>
        <p:spPr/>
        <p:txBody>
          <a:bodyPr/>
          <a:lstStyle/>
          <a:p>
            <a:fld id="{DDF741EA-23C8-4413-8CA9-E3CB1010D712}" type="slidenum">
              <a:rPr lang="zh-CN" altLang="en-US" smtClean="0"/>
              <a:t>‹#›</a:t>
            </a:fld>
            <a:endParaRPr lang="zh-CN" altLang="en-US"/>
          </a:p>
        </p:txBody>
      </p:sp>
    </p:spTree>
    <p:extLst>
      <p:ext uri="{BB962C8B-B14F-4D97-AF65-F5344CB8AC3E}">
        <p14:creationId xmlns:p14="http://schemas.microsoft.com/office/powerpoint/2010/main" val="573126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4A764-4FCC-4369-AA06-E85C244B3A2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8300B41-E886-438D-AF57-AB3FE349AF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605434A-0FF3-4CCD-9525-3191C1BD9D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BAB0636-FD80-49FE-A07A-C734A6B8E4DC}"/>
              </a:ext>
            </a:extLst>
          </p:cNvPr>
          <p:cNvSpPr>
            <a:spLocks noGrp="1"/>
          </p:cNvSpPr>
          <p:nvPr>
            <p:ph type="dt" sz="half" idx="10"/>
          </p:nvPr>
        </p:nvSpPr>
        <p:spPr/>
        <p:txBody>
          <a:bodyPr/>
          <a:lstStyle/>
          <a:p>
            <a:fld id="{415A87F8-7E8C-47B0-91BA-06E608E4E833}" type="datetimeFigureOut">
              <a:rPr lang="zh-CN" altLang="en-US" smtClean="0"/>
              <a:t>2019/9/10</a:t>
            </a:fld>
            <a:endParaRPr lang="zh-CN" altLang="en-US"/>
          </a:p>
        </p:txBody>
      </p:sp>
      <p:sp>
        <p:nvSpPr>
          <p:cNvPr id="6" name="页脚占位符 5">
            <a:extLst>
              <a:ext uri="{FF2B5EF4-FFF2-40B4-BE49-F238E27FC236}">
                <a16:creationId xmlns:a16="http://schemas.microsoft.com/office/drawing/2014/main" id="{ADF80364-C068-400B-A53B-79BAE76297C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A5AED54-802E-4ABE-BD57-2590EAF9B6CD}"/>
              </a:ext>
            </a:extLst>
          </p:cNvPr>
          <p:cNvSpPr>
            <a:spLocks noGrp="1"/>
          </p:cNvSpPr>
          <p:nvPr>
            <p:ph type="sldNum" sz="quarter" idx="12"/>
          </p:nvPr>
        </p:nvSpPr>
        <p:spPr/>
        <p:txBody>
          <a:bodyPr/>
          <a:lstStyle/>
          <a:p>
            <a:fld id="{DDF741EA-23C8-4413-8CA9-E3CB1010D712}" type="slidenum">
              <a:rPr lang="zh-CN" altLang="en-US" smtClean="0"/>
              <a:t>‹#›</a:t>
            </a:fld>
            <a:endParaRPr lang="zh-CN" altLang="en-US"/>
          </a:p>
        </p:txBody>
      </p:sp>
    </p:spTree>
    <p:extLst>
      <p:ext uri="{BB962C8B-B14F-4D97-AF65-F5344CB8AC3E}">
        <p14:creationId xmlns:p14="http://schemas.microsoft.com/office/powerpoint/2010/main" val="1262458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303565-6AD6-4E0C-8932-0B6DBF9EDCB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8DFFF9A-0EAE-4C9E-A725-3FE6B49163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C629B05-C8F8-4B7C-AADE-CF6C97D8F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7727CB-C10D-405B-B4D9-D7CB811B1950}"/>
              </a:ext>
            </a:extLst>
          </p:cNvPr>
          <p:cNvSpPr>
            <a:spLocks noGrp="1"/>
          </p:cNvSpPr>
          <p:nvPr>
            <p:ph type="dt" sz="half" idx="10"/>
          </p:nvPr>
        </p:nvSpPr>
        <p:spPr/>
        <p:txBody>
          <a:bodyPr/>
          <a:lstStyle/>
          <a:p>
            <a:fld id="{415A87F8-7E8C-47B0-91BA-06E608E4E833}" type="datetimeFigureOut">
              <a:rPr lang="zh-CN" altLang="en-US" smtClean="0"/>
              <a:t>2019/9/10</a:t>
            </a:fld>
            <a:endParaRPr lang="zh-CN" altLang="en-US"/>
          </a:p>
        </p:txBody>
      </p:sp>
      <p:sp>
        <p:nvSpPr>
          <p:cNvPr id="6" name="页脚占位符 5">
            <a:extLst>
              <a:ext uri="{FF2B5EF4-FFF2-40B4-BE49-F238E27FC236}">
                <a16:creationId xmlns:a16="http://schemas.microsoft.com/office/drawing/2014/main" id="{9BE95AD7-008A-4B26-A981-ABDB8DDEF4C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DC2D187-E753-45DF-A7B8-1400984E8C78}"/>
              </a:ext>
            </a:extLst>
          </p:cNvPr>
          <p:cNvSpPr>
            <a:spLocks noGrp="1"/>
          </p:cNvSpPr>
          <p:nvPr>
            <p:ph type="sldNum" sz="quarter" idx="12"/>
          </p:nvPr>
        </p:nvSpPr>
        <p:spPr/>
        <p:txBody>
          <a:bodyPr/>
          <a:lstStyle/>
          <a:p>
            <a:fld id="{DDF741EA-23C8-4413-8CA9-E3CB1010D712}" type="slidenum">
              <a:rPr lang="zh-CN" altLang="en-US" smtClean="0"/>
              <a:t>‹#›</a:t>
            </a:fld>
            <a:endParaRPr lang="zh-CN" altLang="en-US"/>
          </a:p>
        </p:txBody>
      </p:sp>
    </p:spTree>
    <p:extLst>
      <p:ext uri="{BB962C8B-B14F-4D97-AF65-F5344CB8AC3E}">
        <p14:creationId xmlns:p14="http://schemas.microsoft.com/office/powerpoint/2010/main" val="4227439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C9B3A57-BCCD-4A26-BC4D-83DCB682EB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91C4F96-C4B4-4E48-A310-AC3B569C22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49D7424-054E-474D-ABA0-C38FBB67E1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5A87F8-7E8C-47B0-91BA-06E608E4E833}" type="datetimeFigureOut">
              <a:rPr lang="zh-CN" altLang="en-US" smtClean="0"/>
              <a:t>2019/9/10</a:t>
            </a:fld>
            <a:endParaRPr lang="zh-CN" altLang="en-US"/>
          </a:p>
        </p:txBody>
      </p:sp>
      <p:sp>
        <p:nvSpPr>
          <p:cNvPr id="5" name="页脚占位符 4">
            <a:extLst>
              <a:ext uri="{FF2B5EF4-FFF2-40B4-BE49-F238E27FC236}">
                <a16:creationId xmlns:a16="http://schemas.microsoft.com/office/drawing/2014/main" id="{75892F4A-D3E7-4A5D-8085-87AD48CB0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B3CFF16-4658-4FBE-843F-82B5710815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741EA-23C8-4413-8CA9-E3CB1010D712}" type="slidenum">
              <a:rPr lang="zh-CN" altLang="en-US" smtClean="0"/>
              <a:t>‹#›</a:t>
            </a:fld>
            <a:endParaRPr lang="zh-CN" altLang="en-US"/>
          </a:p>
        </p:txBody>
      </p:sp>
    </p:spTree>
    <p:extLst>
      <p:ext uri="{BB962C8B-B14F-4D97-AF65-F5344CB8AC3E}">
        <p14:creationId xmlns:p14="http://schemas.microsoft.com/office/powerpoint/2010/main" val="3957965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A180F-D659-4DDB-B994-78240AB52D8C}"/>
              </a:ext>
            </a:extLst>
          </p:cNvPr>
          <p:cNvSpPr>
            <a:spLocks noGrp="1"/>
          </p:cNvSpPr>
          <p:nvPr>
            <p:ph type="ctrTitle"/>
          </p:nvPr>
        </p:nvSpPr>
        <p:spPr>
          <a:xfrm>
            <a:off x="1524000" y="1193384"/>
            <a:ext cx="9144000" cy="2387600"/>
          </a:xfrm>
        </p:spPr>
        <p:txBody>
          <a:bodyPr/>
          <a:lstStyle/>
          <a:p>
            <a:r>
              <a:rPr lang="en-US" altLang="zh-CN" dirty="0"/>
              <a:t>Point Cloud </a:t>
            </a:r>
            <a:r>
              <a:rPr lang="zh-CN" altLang="en-US" dirty="0"/>
              <a:t>的全面调研</a:t>
            </a:r>
          </a:p>
        </p:txBody>
      </p:sp>
    </p:spTree>
    <p:extLst>
      <p:ext uri="{BB962C8B-B14F-4D97-AF65-F5344CB8AC3E}">
        <p14:creationId xmlns:p14="http://schemas.microsoft.com/office/powerpoint/2010/main" val="1651364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err="1"/>
              <a:t>PointConv</a:t>
            </a:r>
            <a:r>
              <a:rPr lang="en-US" altLang="zh-CN" sz="3600" dirty="0"/>
              <a:t>: Deep Convolutional Networks</a:t>
            </a:r>
            <a:br>
              <a:rPr lang="en-US" altLang="zh-CN" sz="3600" dirty="0"/>
            </a:br>
            <a:r>
              <a:rPr lang="en-US" altLang="zh-CN" sz="3600" dirty="0"/>
              <a:t> on 3D Point Clouds</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1198880" y="1690688"/>
            <a:ext cx="10154920" cy="4351338"/>
          </a:xfrm>
        </p:spPr>
        <p:txBody>
          <a:bodyPr>
            <a:normAutofit/>
          </a:bodyPr>
          <a:lstStyle/>
          <a:p>
            <a:pPr marL="0" indent="0" algn="ctr">
              <a:buNone/>
            </a:pPr>
            <a:r>
              <a:rPr lang="en-US" altLang="zh-CN" sz="2400" dirty="0"/>
              <a:t>(CVPR 2019)</a:t>
            </a:r>
          </a:p>
          <a:p>
            <a:pPr marL="0" indent="0" algn="ctr">
              <a:buNone/>
            </a:pPr>
            <a:endParaRPr lang="en-US" altLang="zh-CN" sz="2400" dirty="0"/>
          </a:p>
          <a:p>
            <a:pPr marL="0" indent="0">
              <a:buNone/>
            </a:pPr>
            <a:r>
              <a:rPr lang="en-US" altLang="zh-CN" sz="2400" dirty="0"/>
              <a:t>3D</a:t>
            </a:r>
            <a:r>
              <a:rPr lang="zh-CN" altLang="en-US" sz="2400" dirty="0"/>
              <a:t>点云与常规图像不同，它是不规则且无序的，因此直接对它们应用卷积神经网络比较困难。本文使提出了一个名为</a:t>
            </a:r>
            <a:r>
              <a:rPr lang="en-US" altLang="zh-CN" sz="2400" dirty="0" err="1"/>
              <a:t>PoIntConv</a:t>
            </a:r>
            <a:r>
              <a:rPr lang="zh-CN" altLang="en-US" sz="2400" dirty="0"/>
              <a:t>的新卷积操作，它可以在点云上进行卷积操作。本文所提出的卷积核可以看作是由权重和密度函数组成的</a:t>
            </a:r>
            <a:r>
              <a:rPr lang="en-US" altLang="zh-CN" sz="2400" dirty="0"/>
              <a:t>3D</a:t>
            </a:r>
            <a:r>
              <a:rPr lang="zh-CN" altLang="en-US" sz="2400" dirty="0"/>
              <a:t>点云局部坐标的非线性函数。该卷积核会考虑到</a:t>
            </a:r>
            <a:r>
              <a:rPr lang="en-US" altLang="zh-CN" sz="2400" dirty="0"/>
              <a:t>3D</a:t>
            </a:r>
            <a:r>
              <a:rPr lang="zh-CN" altLang="en-US" sz="2400" dirty="0"/>
              <a:t>空间中任何点集上的平移不变和置换不变性，选择</a:t>
            </a:r>
            <a:r>
              <a:rPr lang="en-US" altLang="zh-CN" sz="2400" dirty="0"/>
              <a:t>K</a:t>
            </a:r>
            <a:r>
              <a:rPr lang="zh-CN" altLang="en-US" sz="2400" dirty="0"/>
              <a:t>近邻作为卷积空间进行卷积操作。</a:t>
            </a:r>
          </a:p>
        </p:txBody>
      </p:sp>
      <p:pic>
        <p:nvPicPr>
          <p:cNvPr id="5" name="图片 4">
            <a:extLst>
              <a:ext uri="{FF2B5EF4-FFF2-40B4-BE49-F238E27FC236}">
                <a16:creationId xmlns:a16="http://schemas.microsoft.com/office/drawing/2014/main" id="{0D2E6431-9B9B-4061-BA3B-8EAB9F47AFEB}"/>
              </a:ext>
            </a:extLst>
          </p:cNvPr>
          <p:cNvPicPr>
            <a:picLocks noChangeAspect="1"/>
          </p:cNvPicPr>
          <p:nvPr/>
        </p:nvPicPr>
        <p:blipFill>
          <a:blip r:embed="rId3"/>
          <a:stretch>
            <a:fillRect/>
          </a:stretch>
        </p:blipFill>
        <p:spPr>
          <a:xfrm>
            <a:off x="1198880" y="4442455"/>
            <a:ext cx="4021398" cy="2131382"/>
          </a:xfrm>
          <a:prstGeom prst="rect">
            <a:avLst/>
          </a:prstGeom>
        </p:spPr>
      </p:pic>
      <p:pic>
        <p:nvPicPr>
          <p:cNvPr id="6" name="图片 5">
            <a:extLst>
              <a:ext uri="{FF2B5EF4-FFF2-40B4-BE49-F238E27FC236}">
                <a16:creationId xmlns:a16="http://schemas.microsoft.com/office/drawing/2014/main" id="{80B52AE6-7ADA-4368-AB41-BB8A53F78514}"/>
              </a:ext>
            </a:extLst>
          </p:cNvPr>
          <p:cNvPicPr>
            <a:picLocks noChangeAspect="1"/>
          </p:cNvPicPr>
          <p:nvPr/>
        </p:nvPicPr>
        <p:blipFill>
          <a:blip r:embed="rId4"/>
          <a:stretch>
            <a:fillRect/>
          </a:stretch>
        </p:blipFill>
        <p:spPr>
          <a:xfrm>
            <a:off x="5313897" y="4361492"/>
            <a:ext cx="6039903" cy="2131383"/>
          </a:xfrm>
          <a:prstGeom prst="rect">
            <a:avLst/>
          </a:prstGeom>
        </p:spPr>
      </p:pic>
    </p:spTree>
    <p:extLst>
      <p:ext uri="{BB962C8B-B14F-4D97-AF65-F5344CB8AC3E}">
        <p14:creationId xmlns:p14="http://schemas.microsoft.com/office/powerpoint/2010/main" val="900673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a:t>Graph Attention Convolution for Point Cloud Segmentation</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214532" y="1948596"/>
            <a:ext cx="11276428" cy="4351338"/>
          </a:xfrm>
        </p:spPr>
        <p:txBody>
          <a:bodyPr>
            <a:normAutofit/>
          </a:bodyPr>
          <a:lstStyle/>
          <a:p>
            <a:pPr marL="0" indent="0" algn="ctr">
              <a:buNone/>
            </a:pPr>
            <a:r>
              <a:rPr lang="en-US" altLang="zh-CN" sz="2400" dirty="0"/>
              <a:t>(CVPR 2019)</a:t>
            </a:r>
          </a:p>
          <a:p>
            <a:pPr marL="0" indent="0" algn="ctr">
              <a:buNone/>
            </a:pPr>
            <a:endParaRPr lang="en-US" altLang="zh-CN" sz="2400" dirty="0"/>
          </a:p>
          <a:p>
            <a:pPr marL="0" indent="0">
              <a:buNone/>
            </a:pPr>
            <a:r>
              <a:rPr lang="zh-CN" altLang="en-US" sz="2400" dirty="0"/>
              <a:t>本文主要通过</a:t>
            </a:r>
            <a:r>
              <a:rPr lang="en-US" altLang="zh-CN" sz="2400" dirty="0"/>
              <a:t>GAC(Graph Attention Convolution)</a:t>
            </a:r>
            <a:r>
              <a:rPr lang="zh-CN" altLang="en-US" sz="2400" dirty="0"/>
              <a:t>来解决点云分割中，传统卷积会忽略物体结构的问题。标准的卷积不区分来自不同空间位置的点，导致各个方向的邻居对中心点的贡献是类似的。具体而言，对于每个中心点，本文在邻域内随机选择</a:t>
            </a:r>
            <a:r>
              <a:rPr lang="en-US" altLang="zh-CN" sz="2400" dirty="0"/>
              <a:t>K</a:t>
            </a:r>
            <a:r>
              <a:rPr lang="zh-CN" altLang="en-US" sz="2400" dirty="0"/>
              <a:t>个结点构成子图，然后利用图注意力卷积做特征提取，再利用</a:t>
            </a:r>
            <a:r>
              <a:rPr lang="en-US" altLang="zh-CN" sz="2400" dirty="0"/>
              <a:t>pooling</a:t>
            </a:r>
            <a:r>
              <a:rPr lang="zh-CN" altLang="en-US" sz="2400" dirty="0"/>
              <a:t>技术生成子图，最终通过</a:t>
            </a:r>
            <a:r>
              <a:rPr lang="en-US" altLang="zh-CN" sz="2400" dirty="0" err="1"/>
              <a:t>Upsampling</a:t>
            </a:r>
            <a:r>
              <a:rPr lang="zh-CN" altLang="en-US" sz="2400" dirty="0"/>
              <a:t>等生成分割的</a:t>
            </a:r>
            <a:r>
              <a:rPr lang="en-US" altLang="zh-CN" sz="2400" dirty="0"/>
              <a:t>Mask</a:t>
            </a:r>
            <a:r>
              <a:rPr lang="zh-CN" altLang="en-US" sz="2400" dirty="0"/>
              <a:t>。</a:t>
            </a:r>
          </a:p>
        </p:txBody>
      </p:sp>
      <p:pic>
        <p:nvPicPr>
          <p:cNvPr id="5" name="图片 4">
            <a:extLst>
              <a:ext uri="{FF2B5EF4-FFF2-40B4-BE49-F238E27FC236}">
                <a16:creationId xmlns:a16="http://schemas.microsoft.com/office/drawing/2014/main" id="{77C78D1D-3888-4732-8D61-DE28A53F2A86}"/>
              </a:ext>
            </a:extLst>
          </p:cNvPr>
          <p:cNvPicPr>
            <a:picLocks noChangeAspect="1"/>
          </p:cNvPicPr>
          <p:nvPr/>
        </p:nvPicPr>
        <p:blipFill>
          <a:blip r:embed="rId2"/>
          <a:stretch>
            <a:fillRect/>
          </a:stretch>
        </p:blipFill>
        <p:spPr>
          <a:xfrm>
            <a:off x="3752437" y="4655625"/>
            <a:ext cx="4294283" cy="2039012"/>
          </a:xfrm>
          <a:prstGeom prst="rect">
            <a:avLst/>
          </a:prstGeom>
        </p:spPr>
      </p:pic>
    </p:spTree>
    <p:extLst>
      <p:ext uri="{BB962C8B-B14F-4D97-AF65-F5344CB8AC3E}">
        <p14:creationId xmlns:p14="http://schemas.microsoft.com/office/powerpoint/2010/main" val="118647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a:t>Modeling Local Geometric Structure of 3D Point Clouds using Geo-CNN</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1198880" y="1690688"/>
            <a:ext cx="10154920" cy="4351338"/>
          </a:xfrm>
        </p:spPr>
        <p:txBody>
          <a:bodyPr>
            <a:normAutofit/>
          </a:bodyPr>
          <a:lstStyle/>
          <a:p>
            <a:pPr marL="0" indent="0" algn="ctr">
              <a:buNone/>
            </a:pPr>
            <a:r>
              <a:rPr lang="en-US" altLang="zh-CN" sz="2400" dirty="0"/>
              <a:t>(CVPR 2019)</a:t>
            </a:r>
          </a:p>
          <a:p>
            <a:pPr marL="0" indent="0" algn="ctr">
              <a:buNone/>
            </a:pPr>
            <a:endParaRPr lang="en-US" altLang="zh-CN" sz="2400" dirty="0"/>
          </a:p>
          <a:p>
            <a:pPr marL="0" indent="0">
              <a:buNone/>
            </a:pPr>
            <a:r>
              <a:rPr lang="zh-CN" altLang="en-US" sz="2400" dirty="0"/>
              <a:t>局部结构的建模对于卷积神经网络来说至关重要，然而，在</a:t>
            </a:r>
            <a:r>
              <a:rPr lang="en-US" altLang="zh-CN" sz="2400" dirty="0"/>
              <a:t>3D</a:t>
            </a:r>
            <a:r>
              <a:rPr lang="zh-CN" altLang="en-US" sz="2400" dirty="0"/>
              <a:t>点云中，局部区域中点与点之间的几何结构之前少有工作关注。本文提出了</a:t>
            </a:r>
            <a:r>
              <a:rPr lang="en-US" altLang="zh-CN" sz="2400" dirty="0"/>
              <a:t>Geo-CNN</a:t>
            </a:r>
            <a:r>
              <a:rPr lang="zh-CN" altLang="en-US" sz="2400" dirty="0"/>
              <a:t>模型，利用一个通用的卷积操作来捕捉点之间的局部几何关系。本文提出的模型在</a:t>
            </a:r>
            <a:r>
              <a:rPr lang="en-US" altLang="zh-CN" sz="2400" dirty="0"/>
              <a:t>Model40</a:t>
            </a:r>
            <a:r>
              <a:rPr lang="zh-CN" altLang="en-US" sz="2400" dirty="0"/>
              <a:t>上取得了最优的结果。</a:t>
            </a:r>
          </a:p>
        </p:txBody>
      </p:sp>
      <p:pic>
        <p:nvPicPr>
          <p:cNvPr id="7" name="图片 6">
            <a:extLst>
              <a:ext uri="{FF2B5EF4-FFF2-40B4-BE49-F238E27FC236}">
                <a16:creationId xmlns:a16="http://schemas.microsoft.com/office/drawing/2014/main" id="{1CF01E51-AD93-40E7-9077-BD5C1E85B91B}"/>
              </a:ext>
            </a:extLst>
          </p:cNvPr>
          <p:cNvPicPr>
            <a:picLocks noChangeAspect="1"/>
          </p:cNvPicPr>
          <p:nvPr/>
        </p:nvPicPr>
        <p:blipFill>
          <a:blip r:embed="rId2"/>
          <a:stretch>
            <a:fillRect/>
          </a:stretch>
        </p:blipFill>
        <p:spPr>
          <a:xfrm>
            <a:off x="4176713" y="4043363"/>
            <a:ext cx="4471714" cy="2449512"/>
          </a:xfrm>
          <a:prstGeom prst="rect">
            <a:avLst/>
          </a:prstGeom>
        </p:spPr>
      </p:pic>
    </p:spTree>
    <p:extLst>
      <p:ext uri="{BB962C8B-B14F-4D97-AF65-F5344CB8AC3E}">
        <p14:creationId xmlns:p14="http://schemas.microsoft.com/office/powerpoint/2010/main" val="3747112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a:t>Supervised Fitting of Geometric Primitives to </a:t>
            </a:r>
            <a:br>
              <a:rPr lang="en-US" altLang="zh-CN" sz="3600" dirty="0"/>
            </a:br>
            <a:r>
              <a:rPr lang="en-US" altLang="zh-CN" sz="3600" dirty="0"/>
              <a:t>3D Point Clouds</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4095750" y="1690688"/>
            <a:ext cx="7258050" cy="4351338"/>
          </a:xfrm>
        </p:spPr>
        <p:txBody>
          <a:bodyPr>
            <a:normAutofit/>
          </a:bodyPr>
          <a:lstStyle/>
          <a:p>
            <a:pPr marL="0" indent="0" algn="ctr">
              <a:buNone/>
            </a:pPr>
            <a:r>
              <a:rPr lang="en-US" altLang="zh-CN" sz="2400" dirty="0"/>
              <a:t>(CVPR 2019)</a:t>
            </a:r>
          </a:p>
          <a:p>
            <a:pPr marL="0" indent="0" algn="ctr">
              <a:buNone/>
            </a:pPr>
            <a:endParaRPr lang="en-US" altLang="zh-CN" sz="2400" dirty="0"/>
          </a:p>
          <a:p>
            <a:pPr marL="0" indent="0">
              <a:buNone/>
            </a:pPr>
            <a:r>
              <a:rPr lang="zh-CN" altLang="en-US" sz="2400" dirty="0"/>
              <a:t>将几何元素拟合到</a:t>
            </a:r>
            <a:r>
              <a:rPr lang="en-US" altLang="zh-CN" sz="2400" dirty="0"/>
              <a:t>3D</a:t>
            </a:r>
            <a:r>
              <a:rPr lang="zh-CN" altLang="en-US" sz="2400" dirty="0"/>
              <a:t>点云上可以桥接</a:t>
            </a:r>
            <a:r>
              <a:rPr lang="en-US" altLang="zh-CN" sz="2400" dirty="0"/>
              <a:t>3D</a:t>
            </a:r>
            <a:r>
              <a:rPr lang="zh-CN" altLang="en-US" sz="2400" dirty="0"/>
              <a:t>的高级结构信息与低层次的</a:t>
            </a:r>
            <a:r>
              <a:rPr lang="en-US" altLang="zh-CN" sz="2400" dirty="0"/>
              <a:t>3D</a:t>
            </a:r>
            <a:r>
              <a:rPr lang="zh-CN" altLang="en-US" sz="2400" dirty="0"/>
              <a:t>数据。以前的工作都基于</a:t>
            </a:r>
            <a:r>
              <a:rPr lang="en-US" altLang="zh-CN" sz="2400" dirty="0"/>
              <a:t>RANSAC</a:t>
            </a:r>
            <a:r>
              <a:rPr lang="zh-CN" altLang="en-US" sz="2400" dirty="0"/>
              <a:t>类的方法，但他们需要仔细调整输入的参数来适应不同的形状。本文提出了</a:t>
            </a:r>
            <a:r>
              <a:rPr lang="en-US" altLang="zh-CN" sz="2400" dirty="0"/>
              <a:t>SPFN(</a:t>
            </a:r>
            <a:r>
              <a:rPr lang="zh-CN" altLang="en-US" sz="2400" dirty="0"/>
              <a:t>原始监督适应网络</a:t>
            </a:r>
            <a:r>
              <a:rPr lang="en-US" altLang="zh-CN" sz="2400" dirty="0"/>
              <a:t>)</a:t>
            </a:r>
            <a:r>
              <a:rPr lang="zh-CN" altLang="en-US" sz="2400" dirty="0"/>
              <a:t>，</a:t>
            </a:r>
          </a:p>
        </p:txBody>
      </p:sp>
      <p:pic>
        <p:nvPicPr>
          <p:cNvPr id="5" name="图片 4">
            <a:extLst>
              <a:ext uri="{FF2B5EF4-FFF2-40B4-BE49-F238E27FC236}">
                <a16:creationId xmlns:a16="http://schemas.microsoft.com/office/drawing/2014/main" id="{D6870EEF-E68E-4F4C-832C-7E469F5AA86A}"/>
              </a:ext>
            </a:extLst>
          </p:cNvPr>
          <p:cNvPicPr>
            <a:picLocks noChangeAspect="1"/>
          </p:cNvPicPr>
          <p:nvPr/>
        </p:nvPicPr>
        <p:blipFill>
          <a:blip r:embed="rId3"/>
          <a:stretch>
            <a:fillRect/>
          </a:stretch>
        </p:blipFill>
        <p:spPr>
          <a:xfrm>
            <a:off x="838200" y="2004219"/>
            <a:ext cx="2667000" cy="2086511"/>
          </a:xfrm>
          <a:prstGeom prst="rect">
            <a:avLst/>
          </a:prstGeom>
        </p:spPr>
      </p:pic>
      <p:pic>
        <p:nvPicPr>
          <p:cNvPr id="6" name="图片 5">
            <a:extLst>
              <a:ext uri="{FF2B5EF4-FFF2-40B4-BE49-F238E27FC236}">
                <a16:creationId xmlns:a16="http://schemas.microsoft.com/office/drawing/2014/main" id="{78B6CA64-6A9D-4D3C-8007-69BAFA42DAD9}"/>
              </a:ext>
            </a:extLst>
          </p:cNvPr>
          <p:cNvPicPr>
            <a:picLocks noChangeAspect="1"/>
          </p:cNvPicPr>
          <p:nvPr/>
        </p:nvPicPr>
        <p:blipFill>
          <a:blip r:embed="rId4"/>
          <a:stretch>
            <a:fillRect/>
          </a:stretch>
        </p:blipFill>
        <p:spPr>
          <a:xfrm>
            <a:off x="2171700" y="4240425"/>
            <a:ext cx="7765453" cy="2415749"/>
          </a:xfrm>
          <a:prstGeom prst="rect">
            <a:avLst/>
          </a:prstGeom>
        </p:spPr>
      </p:pic>
    </p:spTree>
    <p:extLst>
      <p:ext uri="{BB962C8B-B14F-4D97-AF65-F5344CB8AC3E}">
        <p14:creationId xmlns:p14="http://schemas.microsoft.com/office/powerpoint/2010/main" val="2067991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a:t>Weakly-Supervised Discovery of Geometry-Aware Representation for 3D Human Pose Estimation</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214532" y="1948596"/>
            <a:ext cx="6678637" cy="4351338"/>
          </a:xfrm>
        </p:spPr>
        <p:txBody>
          <a:bodyPr>
            <a:normAutofit fontScale="92500"/>
          </a:bodyPr>
          <a:lstStyle/>
          <a:p>
            <a:pPr marL="0" indent="0" algn="ctr">
              <a:buNone/>
            </a:pPr>
            <a:r>
              <a:rPr lang="en-US" altLang="zh-CN" sz="2400" dirty="0"/>
              <a:t>(CVPR 2019)</a:t>
            </a:r>
          </a:p>
          <a:p>
            <a:pPr marL="0" indent="0" algn="ctr">
              <a:buNone/>
            </a:pPr>
            <a:endParaRPr lang="en-US" altLang="zh-CN" sz="2400" dirty="0"/>
          </a:p>
          <a:p>
            <a:pPr marL="0" indent="0">
              <a:buNone/>
            </a:pPr>
            <a:r>
              <a:rPr lang="zh-CN" altLang="en-US" sz="2400" dirty="0"/>
              <a:t>本文主要解决的是</a:t>
            </a:r>
            <a:r>
              <a:rPr lang="en-US" altLang="zh-CN" sz="2400" dirty="0"/>
              <a:t>3D</a:t>
            </a:r>
            <a:r>
              <a:rPr lang="zh-CN" altLang="en-US" sz="2400" dirty="0"/>
              <a:t>人体姿态估计的问题。最近的研究表明通过构建大型的室内人体姿态</a:t>
            </a:r>
            <a:r>
              <a:rPr lang="en-US" altLang="zh-CN" sz="2400" dirty="0"/>
              <a:t>3D</a:t>
            </a:r>
            <a:r>
              <a:rPr lang="zh-CN" altLang="en-US" sz="2400" dirty="0"/>
              <a:t>数据集，可以做到以单目图片作为输入就可以估计人体的</a:t>
            </a:r>
            <a:r>
              <a:rPr lang="en-US" altLang="zh-CN" sz="2400" dirty="0"/>
              <a:t>3D</a:t>
            </a:r>
            <a:r>
              <a:rPr lang="zh-CN" altLang="en-US" sz="2400" dirty="0"/>
              <a:t>姿态。但如果想把这个任务推广到多样的环境中，主要的挑战还是在于数据集。不同于以往研究，本文旨在于使用预训练的</a:t>
            </a:r>
            <a:r>
              <a:rPr lang="en-US" altLang="zh-CN" sz="2400" dirty="0"/>
              <a:t>2D</a:t>
            </a:r>
            <a:r>
              <a:rPr lang="zh-CN" altLang="en-US" sz="2400" dirty="0"/>
              <a:t>人体姿态估计模型来辅助</a:t>
            </a:r>
            <a:r>
              <a:rPr lang="en-US" altLang="zh-CN" sz="2400" dirty="0"/>
              <a:t>3D</a:t>
            </a:r>
            <a:r>
              <a:rPr lang="zh-CN" altLang="en-US" sz="2400" dirty="0"/>
              <a:t>人体姿态生成，核心思想在于用</a:t>
            </a:r>
            <a:r>
              <a:rPr lang="en-US" altLang="zh-CN" sz="2400" dirty="0"/>
              <a:t>2D</a:t>
            </a:r>
            <a:r>
              <a:rPr lang="zh-CN" altLang="en-US" sz="2400" dirty="0"/>
              <a:t>骨架作为输入生成</a:t>
            </a:r>
            <a:r>
              <a:rPr lang="en-US" altLang="zh-CN" sz="2400" dirty="0"/>
              <a:t>3D</a:t>
            </a:r>
            <a:r>
              <a:rPr lang="zh-CN" altLang="en-US" sz="2400" dirty="0"/>
              <a:t>姿态的表示，然后通过一个浅层网络恢复</a:t>
            </a:r>
            <a:r>
              <a:rPr lang="en-US" altLang="zh-CN" sz="2400" dirty="0"/>
              <a:t>3D</a:t>
            </a:r>
            <a:r>
              <a:rPr lang="zh-CN" altLang="en-US" sz="2400" dirty="0"/>
              <a:t>点云。由于网络复杂度低，本文所提出的方法所需要的数据比以往的方法要更少，同时可以享受已经做得很好的</a:t>
            </a:r>
            <a:r>
              <a:rPr lang="en-US" altLang="zh-CN" sz="2400" dirty="0"/>
              <a:t>2D</a:t>
            </a:r>
            <a:r>
              <a:rPr lang="zh-CN" altLang="en-US" sz="2400" dirty="0"/>
              <a:t>人体姿态估计模型带来的好处。</a:t>
            </a:r>
          </a:p>
        </p:txBody>
      </p:sp>
      <p:pic>
        <p:nvPicPr>
          <p:cNvPr id="7" name="图片 6">
            <a:extLst>
              <a:ext uri="{FF2B5EF4-FFF2-40B4-BE49-F238E27FC236}">
                <a16:creationId xmlns:a16="http://schemas.microsoft.com/office/drawing/2014/main" id="{9CAAD315-75B3-42ED-ACDD-1DC147DBCEA7}"/>
              </a:ext>
            </a:extLst>
          </p:cNvPr>
          <p:cNvPicPr>
            <a:picLocks noChangeAspect="1"/>
          </p:cNvPicPr>
          <p:nvPr/>
        </p:nvPicPr>
        <p:blipFill>
          <a:blip r:embed="rId3"/>
          <a:stretch>
            <a:fillRect/>
          </a:stretch>
        </p:blipFill>
        <p:spPr>
          <a:xfrm>
            <a:off x="7050463" y="2238151"/>
            <a:ext cx="4397121" cy="3772227"/>
          </a:xfrm>
          <a:prstGeom prst="rect">
            <a:avLst/>
          </a:prstGeom>
        </p:spPr>
      </p:pic>
    </p:spTree>
    <p:extLst>
      <p:ext uri="{BB962C8B-B14F-4D97-AF65-F5344CB8AC3E}">
        <p14:creationId xmlns:p14="http://schemas.microsoft.com/office/powerpoint/2010/main" val="2324950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a:t>PointPillars: Fast Encoders for Object Detection from Point Clouds </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260252" y="1527651"/>
            <a:ext cx="11276428" cy="4351338"/>
          </a:xfrm>
        </p:spPr>
        <p:txBody>
          <a:bodyPr>
            <a:normAutofit/>
          </a:bodyPr>
          <a:lstStyle/>
          <a:p>
            <a:pPr marL="0" indent="0" algn="ctr">
              <a:buNone/>
            </a:pPr>
            <a:r>
              <a:rPr lang="en-US" altLang="zh-CN" sz="2400" dirty="0"/>
              <a:t>(CVPR 2019)</a:t>
            </a:r>
          </a:p>
          <a:p>
            <a:pPr marL="0" indent="0">
              <a:buNone/>
            </a:pPr>
            <a:r>
              <a:rPr lang="zh-CN" altLang="en-US" sz="2400" dirty="0"/>
              <a:t>本文旨在于解决</a:t>
            </a:r>
            <a:r>
              <a:rPr lang="en-US" altLang="zh-CN" sz="2400" dirty="0"/>
              <a:t>3D</a:t>
            </a:r>
            <a:r>
              <a:rPr lang="zh-CN" altLang="en-US" sz="2400" dirty="0"/>
              <a:t>目标检测的问题，主要以雷达探测到的</a:t>
            </a:r>
            <a:r>
              <a:rPr lang="en-US" altLang="zh-CN" sz="2400" dirty="0"/>
              <a:t>3D</a:t>
            </a:r>
            <a:r>
              <a:rPr lang="zh-CN" altLang="en-US" sz="2400" dirty="0"/>
              <a:t>点云为输入的目标检测。这个问题主要的难点在于要将点云编码为适合下游任务的格式。固定模式匹配的编码器会损失点云精度，基于数据的编码器会降低速度，本文提出了</a:t>
            </a:r>
            <a:r>
              <a:rPr lang="en-US" altLang="zh-CN" sz="2400" dirty="0"/>
              <a:t>PointPillars</a:t>
            </a:r>
            <a:r>
              <a:rPr lang="zh-CN" altLang="en-US" sz="2400" dirty="0"/>
              <a:t>作为下游任务的编码器，在保持精度的同时大大加速了点云编码。本文的主要思想是：先将点云处理生成虚拟图像，再用</a:t>
            </a:r>
            <a:r>
              <a:rPr lang="en-US" altLang="zh-CN" sz="2400" dirty="0"/>
              <a:t>2D</a:t>
            </a:r>
            <a:r>
              <a:rPr lang="zh-CN" altLang="en-US" sz="2400" dirty="0"/>
              <a:t>的卷积神经网络处理得到其表示，最后用检测网络生成</a:t>
            </a:r>
            <a:r>
              <a:rPr lang="en-US" altLang="zh-CN" sz="2400" dirty="0"/>
              <a:t>3D</a:t>
            </a:r>
            <a:r>
              <a:rPr lang="zh-CN" altLang="en-US" sz="2400" dirty="0"/>
              <a:t>检测框。</a:t>
            </a:r>
          </a:p>
        </p:txBody>
      </p:sp>
      <p:pic>
        <p:nvPicPr>
          <p:cNvPr id="6" name="图片 5">
            <a:extLst>
              <a:ext uri="{FF2B5EF4-FFF2-40B4-BE49-F238E27FC236}">
                <a16:creationId xmlns:a16="http://schemas.microsoft.com/office/drawing/2014/main" id="{75C3CAE2-5C36-419A-A9FA-AAD4E2D3CFC7}"/>
              </a:ext>
            </a:extLst>
          </p:cNvPr>
          <p:cNvPicPr>
            <a:picLocks noChangeAspect="1"/>
          </p:cNvPicPr>
          <p:nvPr/>
        </p:nvPicPr>
        <p:blipFill>
          <a:blip r:embed="rId2"/>
          <a:stretch>
            <a:fillRect/>
          </a:stretch>
        </p:blipFill>
        <p:spPr>
          <a:xfrm>
            <a:off x="2712720" y="3978303"/>
            <a:ext cx="6766560" cy="2704092"/>
          </a:xfrm>
          <a:prstGeom prst="rect">
            <a:avLst/>
          </a:prstGeom>
        </p:spPr>
      </p:pic>
    </p:spTree>
    <p:extLst>
      <p:ext uri="{BB962C8B-B14F-4D97-AF65-F5344CB8AC3E}">
        <p14:creationId xmlns:p14="http://schemas.microsoft.com/office/powerpoint/2010/main" val="165387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err="1"/>
              <a:t>PointRCNN</a:t>
            </a:r>
            <a:r>
              <a:rPr lang="en-US" altLang="zh-CN" sz="3600" dirty="0"/>
              <a:t>: 3D Object Proposal Generation and Detection from Point Cloud</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457786" y="1690688"/>
            <a:ext cx="11276428" cy="4351338"/>
          </a:xfrm>
        </p:spPr>
        <p:txBody>
          <a:bodyPr>
            <a:normAutofit/>
          </a:bodyPr>
          <a:lstStyle/>
          <a:p>
            <a:pPr marL="0" indent="0" algn="ctr">
              <a:buNone/>
            </a:pPr>
            <a:r>
              <a:rPr lang="en-US" altLang="zh-CN" sz="2400" dirty="0"/>
              <a:t>(CVPR 2019)</a:t>
            </a:r>
          </a:p>
          <a:p>
            <a:pPr marL="0" indent="0">
              <a:buNone/>
            </a:pPr>
            <a:r>
              <a:rPr lang="zh-CN" altLang="en-US" sz="2400" dirty="0"/>
              <a:t>本文提出</a:t>
            </a:r>
            <a:r>
              <a:rPr lang="en-US" altLang="zh-CN" sz="2400" dirty="0" err="1"/>
              <a:t>PointRCNN</a:t>
            </a:r>
            <a:r>
              <a:rPr lang="zh-CN" altLang="en-US" sz="2400" dirty="0"/>
              <a:t>用于</a:t>
            </a:r>
            <a:r>
              <a:rPr lang="en-US" altLang="zh-CN" sz="2400" dirty="0"/>
              <a:t>3D</a:t>
            </a:r>
            <a:r>
              <a:rPr lang="zh-CN" altLang="en-US" sz="2400" dirty="0"/>
              <a:t>物体检测。整个框架由两个过程组成，第一阶段用于</a:t>
            </a:r>
            <a:r>
              <a:rPr lang="en-US" altLang="zh-CN" sz="2400" dirty="0"/>
              <a:t>3D</a:t>
            </a:r>
            <a:r>
              <a:rPr lang="zh-CN" altLang="en-US" sz="2400" dirty="0"/>
              <a:t>候选区域（</a:t>
            </a:r>
            <a:r>
              <a:rPr lang="en-US" altLang="zh-CN" sz="2400" dirty="0"/>
              <a:t>proposal</a:t>
            </a:r>
            <a:r>
              <a:rPr lang="zh-CN" altLang="en-US" sz="2400" dirty="0"/>
              <a:t>）生成。第二阶段用于细化候选区域并得到最终检测结果。第一个阶段是通过分割来自下而上直接从点云生成候选区域。第二阶段通过结合语义特征和局部空间特征对第一阶段的结果进行细化。</a:t>
            </a:r>
          </a:p>
        </p:txBody>
      </p:sp>
      <p:pic>
        <p:nvPicPr>
          <p:cNvPr id="4" name="图片 3">
            <a:extLst>
              <a:ext uri="{FF2B5EF4-FFF2-40B4-BE49-F238E27FC236}">
                <a16:creationId xmlns:a16="http://schemas.microsoft.com/office/drawing/2014/main" id="{DB045410-F911-4650-8A5F-657701B32911}"/>
              </a:ext>
            </a:extLst>
          </p:cNvPr>
          <p:cNvPicPr>
            <a:picLocks noChangeAspect="1"/>
          </p:cNvPicPr>
          <p:nvPr/>
        </p:nvPicPr>
        <p:blipFill>
          <a:blip r:embed="rId2"/>
          <a:stretch>
            <a:fillRect/>
          </a:stretch>
        </p:blipFill>
        <p:spPr>
          <a:xfrm>
            <a:off x="2432481" y="3465019"/>
            <a:ext cx="6968231" cy="3278065"/>
          </a:xfrm>
          <a:prstGeom prst="rect">
            <a:avLst/>
          </a:prstGeom>
        </p:spPr>
      </p:pic>
    </p:spTree>
    <p:extLst>
      <p:ext uri="{BB962C8B-B14F-4D97-AF65-F5344CB8AC3E}">
        <p14:creationId xmlns:p14="http://schemas.microsoft.com/office/powerpoint/2010/main" val="2552236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a:t>Live Reconstruction of Large-Scale</a:t>
            </a:r>
            <a:br>
              <a:rPr lang="en-US" altLang="zh-CN" sz="3600" dirty="0"/>
            </a:br>
            <a:r>
              <a:rPr lang="en-US" altLang="zh-CN" sz="3600" dirty="0"/>
              <a:t>Dynamic Outdoor Worlds </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457786" y="1690688"/>
            <a:ext cx="11276428" cy="4351338"/>
          </a:xfrm>
        </p:spPr>
        <p:txBody>
          <a:bodyPr>
            <a:normAutofit/>
          </a:bodyPr>
          <a:lstStyle/>
          <a:p>
            <a:pPr marL="0" indent="0" algn="ctr">
              <a:buNone/>
            </a:pPr>
            <a:r>
              <a:rPr lang="en-US" altLang="zh-CN" sz="2400" dirty="0"/>
              <a:t>(CVPR 2019)</a:t>
            </a:r>
          </a:p>
          <a:p>
            <a:pPr marL="0" indent="0">
              <a:buNone/>
            </a:pPr>
            <a:r>
              <a:rPr lang="zh-CN" altLang="en-US" sz="2400" dirty="0"/>
              <a:t>本文主要做的是实时三维重建。以前的三维重建都假设需要重建的场景是静态的，每当动态物体出现在场景中时，会出现动态物体坍缩的情况。最近有一些方法也在探索实时三维场景重建，但它们通常会丢弃动态信息，只使用边界框来表示他们（比如车的纹理会丢失），本文提出了一种可以用于室外动态环境实时重建的方法。本文将场景分割成对象和静止的背景，对于静止的背景直接建立三维场景，对于动态物体，首先做</a:t>
            </a:r>
            <a:r>
              <a:rPr lang="en-US" altLang="zh-CN" sz="2400" dirty="0"/>
              <a:t>3D</a:t>
            </a:r>
            <a:r>
              <a:rPr lang="zh-CN" altLang="en-US" sz="2400" dirty="0"/>
              <a:t>物体检测，然后结合</a:t>
            </a:r>
            <a:r>
              <a:rPr lang="en-US" altLang="zh-CN" sz="2400" dirty="0"/>
              <a:t>RGB-D</a:t>
            </a:r>
            <a:r>
              <a:rPr lang="zh-CN" altLang="en-US" sz="2400" dirty="0"/>
              <a:t>和图像融合得到</a:t>
            </a:r>
            <a:r>
              <a:rPr lang="en-US" altLang="zh-CN" sz="2400" dirty="0"/>
              <a:t>3D</a:t>
            </a:r>
            <a:r>
              <a:rPr lang="zh-CN" altLang="en-US" sz="2400" dirty="0"/>
              <a:t>检测框中物体的动态三维模型，最终合并形成重建场景。</a:t>
            </a:r>
          </a:p>
        </p:txBody>
      </p:sp>
      <p:pic>
        <p:nvPicPr>
          <p:cNvPr id="8" name="图片 7">
            <a:extLst>
              <a:ext uri="{FF2B5EF4-FFF2-40B4-BE49-F238E27FC236}">
                <a16:creationId xmlns:a16="http://schemas.microsoft.com/office/drawing/2014/main" id="{E9496EB2-9E44-4110-B28C-AD8BD502DF0C}"/>
              </a:ext>
            </a:extLst>
          </p:cNvPr>
          <p:cNvPicPr>
            <a:picLocks noChangeAspect="1"/>
          </p:cNvPicPr>
          <p:nvPr/>
        </p:nvPicPr>
        <p:blipFill>
          <a:blip r:embed="rId2"/>
          <a:stretch>
            <a:fillRect/>
          </a:stretch>
        </p:blipFill>
        <p:spPr>
          <a:xfrm>
            <a:off x="3526747" y="4868492"/>
            <a:ext cx="5633295" cy="1989508"/>
          </a:xfrm>
          <a:prstGeom prst="rect">
            <a:avLst/>
          </a:prstGeom>
        </p:spPr>
      </p:pic>
    </p:spTree>
    <p:extLst>
      <p:ext uri="{BB962C8B-B14F-4D97-AF65-F5344CB8AC3E}">
        <p14:creationId xmlns:p14="http://schemas.microsoft.com/office/powerpoint/2010/main" val="418843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a:solidFill>
                  <a:srgbClr val="494949"/>
                </a:solidFill>
              </a:rPr>
              <a:t>Robust Point Cloud Based Reconstruction of Large-scale Outdoor Scenes</a:t>
            </a:r>
            <a:r>
              <a:rPr lang="en-US" altLang="zh-CN" sz="3600" dirty="0"/>
              <a:t> </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457786" y="1690688"/>
            <a:ext cx="11276428" cy="4351338"/>
          </a:xfrm>
        </p:spPr>
        <p:txBody>
          <a:bodyPr>
            <a:normAutofit/>
          </a:bodyPr>
          <a:lstStyle/>
          <a:p>
            <a:pPr marL="0" indent="0" algn="ctr">
              <a:buNone/>
            </a:pPr>
            <a:r>
              <a:rPr lang="en-US" altLang="zh-CN" sz="2400" dirty="0"/>
              <a:t>(CVPR 2019)</a:t>
            </a:r>
          </a:p>
          <a:p>
            <a:pPr marL="0" indent="0">
              <a:buNone/>
            </a:pPr>
            <a:r>
              <a:rPr lang="zh-CN" altLang="en-US" sz="2400" dirty="0"/>
              <a:t>本文采用贝叶斯网络来解决三维重建中的异常特征匹配和循环闭包，并使用期望最大法求解。通过长尾</a:t>
            </a:r>
            <a:r>
              <a:rPr lang="en-US" altLang="zh-CN" sz="2400" dirty="0"/>
              <a:t>Cauchy</a:t>
            </a:r>
            <a:r>
              <a:rPr lang="zh-CN" altLang="en-US" sz="2400" dirty="0"/>
              <a:t>分布抑制里程约束中的异常特征匹配，以及</a:t>
            </a:r>
            <a:r>
              <a:rPr lang="en-US" altLang="zh-CN" sz="2400" dirty="0"/>
              <a:t>Cauchy-Uniform</a:t>
            </a:r>
            <a:r>
              <a:rPr lang="zh-CN" altLang="en-US" sz="2400" dirty="0"/>
              <a:t>混合模型同时抑制异常值循环闭包约束和内部循环闭包约束的特征匹配异常值。</a:t>
            </a:r>
          </a:p>
        </p:txBody>
      </p:sp>
      <p:pic>
        <p:nvPicPr>
          <p:cNvPr id="4" name="图片 3">
            <a:extLst>
              <a:ext uri="{FF2B5EF4-FFF2-40B4-BE49-F238E27FC236}">
                <a16:creationId xmlns:a16="http://schemas.microsoft.com/office/drawing/2014/main" id="{51D70C0C-7A5F-434E-AEF0-B54AAB37213A}"/>
              </a:ext>
            </a:extLst>
          </p:cNvPr>
          <p:cNvPicPr>
            <a:picLocks noChangeAspect="1"/>
          </p:cNvPicPr>
          <p:nvPr/>
        </p:nvPicPr>
        <p:blipFill>
          <a:blip r:embed="rId3"/>
          <a:stretch>
            <a:fillRect/>
          </a:stretch>
        </p:blipFill>
        <p:spPr>
          <a:xfrm>
            <a:off x="357187" y="3667124"/>
            <a:ext cx="11477625" cy="3000375"/>
          </a:xfrm>
          <a:prstGeom prst="rect">
            <a:avLst/>
          </a:prstGeom>
        </p:spPr>
      </p:pic>
    </p:spTree>
    <p:extLst>
      <p:ext uri="{BB962C8B-B14F-4D97-AF65-F5344CB8AC3E}">
        <p14:creationId xmlns:p14="http://schemas.microsoft.com/office/powerpoint/2010/main" val="1584012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err="1">
                <a:solidFill>
                  <a:srgbClr val="494949"/>
                </a:solidFill>
              </a:rPr>
              <a:t>SPLATNet</a:t>
            </a:r>
            <a:r>
              <a:rPr lang="en-US" altLang="zh-CN" sz="3600" dirty="0">
                <a:solidFill>
                  <a:srgbClr val="494949"/>
                </a:solidFill>
              </a:rPr>
              <a:t>: Sparse Lattice Networks for Point Cloud Processing </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457786" y="1690688"/>
            <a:ext cx="11276428" cy="4351338"/>
          </a:xfrm>
        </p:spPr>
        <p:txBody>
          <a:bodyPr>
            <a:normAutofit/>
          </a:bodyPr>
          <a:lstStyle/>
          <a:p>
            <a:pPr marL="0" indent="0" algn="ctr">
              <a:buNone/>
            </a:pPr>
            <a:r>
              <a:rPr lang="en-US" altLang="zh-CN" sz="2400" dirty="0"/>
              <a:t>(CVPR 2018)</a:t>
            </a:r>
          </a:p>
          <a:p>
            <a:pPr marL="0" indent="0">
              <a:buNone/>
            </a:pPr>
            <a:r>
              <a:rPr lang="zh-CN" altLang="en-US" sz="2400" dirty="0"/>
              <a:t>本文通过将点云映射到</a:t>
            </a:r>
            <a:r>
              <a:rPr lang="en-US" altLang="zh-CN" sz="2400" dirty="0"/>
              <a:t>permutohedral</a:t>
            </a:r>
            <a:r>
              <a:rPr lang="zh-CN" altLang="en-US" sz="2400" dirty="0"/>
              <a:t> </a:t>
            </a:r>
            <a:r>
              <a:rPr lang="en-US" altLang="zh-CN" sz="2400" dirty="0"/>
              <a:t>lattice</a:t>
            </a:r>
            <a:r>
              <a:rPr lang="zh-CN" altLang="en-US" sz="2400" dirty="0"/>
              <a:t>空间中，利用该空间的优越性质对数据进行处理。网络的数据处理主要由三个部分构成：</a:t>
            </a:r>
            <a:r>
              <a:rPr lang="en-US" altLang="zh-CN" sz="2400" dirty="0"/>
              <a:t>BCL</a:t>
            </a:r>
            <a:r>
              <a:rPr lang="zh-CN" altLang="en-US" sz="2400" dirty="0"/>
              <a:t>（双边卷积层）将点云映射到</a:t>
            </a:r>
            <a:r>
              <a:rPr lang="en-US" altLang="zh-CN" sz="2400" dirty="0"/>
              <a:t>permutohedral</a:t>
            </a:r>
            <a:r>
              <a:rPr lang="zh-CN" altLang="en-US" sz="2400" dirty="0"/>
              <a:t> </a:t>
            </a:r>
            <a:r>
              <a:rPr lang="en-US" altLang="zh-CN" sz="2400" dirty="0"/>
              <a:t>lattice</a:t>
            </a:r>
            <a:r>
              <a:rPr lang="zh-CN" altLang="en-US" sz="2400" dirty="0"/>
              <a:t>空间中。第二步将信号通过一定的变换映射到空间中的各个顶点上，然后</a:t>
            </a:r>
            <a:r>
              <a:rPr lang="en-US" altLang="zh-CN" sz="2400" dirty="0"/>
              <a:t>BCL</a:t>
            </a:r>
            <a:r>
              <a:rPr lang="zh-CN" altLang="en-US" sz="2400" dirty="0"/>
              <a:t>可以对各个顶点实施卷积操作。最后一步，将卷积后的顶点值映射回各个顶点。</a:t>
            </a:r>
          </a:p>
        </p:txBody>
      </p:sp>
      <p:pic>
        <p:nvPicPr>
          <p:cNvPr id="5" name="Picture 4">
            <a:extLst>
              <a:ext uri="{FF2B5EF4-FFF2-40B4-BE49-F238E27FC236}">
                <a16:creationId xmlns:a16="http://schemas.microsoft.com/office/drawing/2014/main" id="{67FC3C30-0C57-E042-B9DA-0180F9E4D4DD}"/>
              </a:ext>
            </a:extLst>
          </p:cNvPr>
          <p:cNvPicPr>
            <a:picLocks noChangeAspect="1"/>
          </p:cNvPicPr>
          <p:nvPr/>
        </p:nvPicPr>
        <p:blipFill>
          <a:blip r:embed="rId3"/>
          <a:stretch>
            <a:fillRect/>
          </a:stretch>
        </p:blipFill>
        <p:spPr>
          <a:xfrm>
            <a:off x="2273192" y="3876675"/>
            <a:ext cx="8699500" cy="2616200"/>
          </a:xfrm>
          <a:prstGeom prst="rect">
            <a:avLst/>
          </a:prstGeom>
        </p:spPr>
      </p:pic>
    </p:spTree>
    <p:extLst>
      <p:ext uri="{BB962C8B-B14F-4D97-AF65-F5344CB8AC3E}">
        <p14:creationId xmlns:p14="http://schemas.microsoft.com/office/powerpoint/2010/main" val="535417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7ADC8A7-6F27-4CCF-AF25-7B1606392B1D}"/>
              </a:ext>
            </a:extLst>
          </p:cNvPr>
          <p:cNvSpPr/>
          <p:nvPr/>
        </p:nvSpPr>
        <p:spPr>
          <a:xfrm>
            <a:off x="722051" y="1402091"/>
            <a:ext cx="12328124" cy="4401205"/>
          </a:xfrm>
          <a:prstGeom prst="rect">
            <a:avLst/>
          </a:prstGeom>
        </p:spPr>
        <p:txBody>
          <a:bodyPr wrap="square">
            <a:spAutoFit/>
          </a:bodyPr>
          <a:lstStyle/>
          <a:p>
            <a:pPr>
              <a:spcBef>
                <a:spcPts val="0"/>
              </a:spcBef>
              <a:spcAft>
                <a:spcPts val="0"/>
              </a:spcAft>
              <a:buFont typeface="Arial" panose="020B0604020202020204" pitchFamily="34" charset="0"/>
              <a:buChar char="•"/>
            </a:pPr>
            <a:r>
              <a:rPr lang="zh-CN" altLang="en-US" sz="1400" dirty="0">
                <a:solidFill>
                  <a:srgbClr val="494949"/>
                </a:solidFill>
              </a:rPr>
              <a:t>场景流分析</a:t>
            </a:r>
          </a:p>
          <a:p>
            <a:pPr marL="742950" lvl="1" indent="-285750">
              <a:spcBef>
                <a:spcPts val="0"/>
              </a:spcBef>
              <a:spcAft>
                <a:spcPts val="0"/>
              </a:spcAft>
              <a:buFont typeface="Arial" panose="020B0604020202020204" pitchFamily="34" charset="0"/>
              <a:buChar char="•"/>
            </a:pPr>
            <a:r>
              <a:rPr lang="en-US" altLang="zh-CN" sz="1400" dirty="0">
                <a:solidFill>
                  <a:srgbClr val="494949"/>
                </a:solidFill>
              </a:rPr>
              <a:t>FlowNet3D: Learning Scene Flow in 3D Point Clouds</a:t>
            </a:r>
          </a:p>
          <a:p>
            <a:pPr>
              <a:spcBef>
                <a:spcPts val="0"/>
              </a:spcBef>
              <a:spcAft>
                <a:spcPts val="0"/>
              </a:spcAft>
              <a:buFont typeface="Arial" panose="020B0604020202020204" pitchFamily="34" charset="0"/>
              <a:buChar char="•"/>
            </a:pPr>
            <a:r>
              <a:rPr lang="zh-CN" altLang="en-US" sz="1400" dirty="0">
                <a:solidFill>
                  <a:srgbClr val="494949"/>
                </a:solidFill>
              </a:rPr>
              <a:t>点云生成：</a:t>
            </a:r>
          </a:p>
          <a:p>
            <a:pPr marL="742950" lvl="1" indent="-285750">
              <a:spcBef>
                <a:spcPts val="0"/>
              </a:spcBef>
              <a:spcAft>
                <a:spcPts val="0"/>
              </a:spcAft>
              <a:buFont typeface="Arial" panose="020B0604020202020204" pitchFamily="34" charset="0"/>
              <a:buChar char="•"/>
            </a:pPr>
            <a:r>
              <a:rPr lang="en-US" altLang="zh-CN" sz="1400" dirty="0">
                <a:solidFill>
                  <a:srgbClr val="494949"/>
                </a:solidFill>
              </a:rPr>
              <a:t>Generating 3D Adversarial Point Clouds</a:t>
            </a:r>
          </a:p>
          <a:p>
            <a:pPr marL="742950" lvl="1" indent="-285750">
              <a:spcBef>
                <a:spcPts val="0"/>
              </a:spcBef>
              <a:spcAft>
                <a:spcPts val="0"/>
              </a:spcAft>
              <a:buFont typeface="Arial" panose="020B0604020202020204" pitchFamily="34" charset="0"/>
              <a:buChar char="•"/>
            </a:pPr>
            <a:r>
              <a:rPr lang="en-US" altLang="zh-CN" sz="1400" dirty="0" err="1">
                <a:solidFill>
                  <a:srgbClr val="494949"/>
                </a:solidFill>
              </a:rPr>
              <a:t>PointFlow</a:t>
            </a:r>
            <a:r>
              <a:rPr lang="en-US" altLang="zh-CN" sz="1400" dirty="0">
                <a:solidFill>
                  <a:srgbClr val="494949"/>
                </a:solidFill>
              </a:rPr>
              <a:t>: 3D Point Cloud Generation with Continuous Normalizing Flows</a:t>
            </a:r>
          </a:p>
          <a:p>
            <a:pPr>
              <a:spcBef>
                <a:spcPts val="0"/>
              </a:spcBef>
              <a:spcAft>
                <a:spcPts val="0"/>
              </a:spcAft>
              <a:buFont typeface="Arial" panose="020B0604020202020204" pitchFamily="34" charset="0"/>
              <a:buChar char="•"/>
            </a:pPr>
            <a:r>
              <a:rPr lang="zh-CN" altLang="en-US" sz="1400" dirty="0">
                <a:solidFill>
                  <a:srgbClr val="494949"/>
                </a:solidFill>
              </a:rPr>
              <a:t>点云匹配：</a:t>
            </a:r>
          </a:p>
          <a:p>
            <a:pPr marL="742950" lvl="1" indent="-285750">
              <a:spcBef>
                <a:spcPts val="0"/>
              </a:spcBef>
              <a:spcAft>
                <a:spcPts val="0"/>
              </a:spcAft>
              <a:buFont typeface="Arial" panose="020B0604020202020204" pitchFamily="34" charset="0"/>
              <a:buChar char="•"/>
            </a:pPr>
            <a:r>
              <a:rPr lang="en-US" altLang="zh-CN" sz="1400" dirty="0">
                <a:solidFill>
                  <a:srgbClr val="494949"/>
                </a:solidFill>
              </a:rPr>
              <a:t>The Perfect Match: 3D Point Cloud Matching with Smoothed Densities</a:t>
            </a:r>
          </a:p>
          <a:p>
            <a:pPr marL="742950" lvl="1" indent="-285750">
              <a:spcBef>
                <a:spcPts val="0"/>
              </a:spcBef>
              <a:spcAft>
                <a:spcPts val="0"/>
              </a:spcAft>
              <a:buFont typeface="Arial" panose="020B0604020202020204" pitchFamily="34" charset="0"/>
              <a:buChar char="•"/>
            </a:pPr>
            <a:r>
              <a:rPr lang="en-US" altLang="zh-CN" sz="1400" dirty="0">
                <a:solidFill>
                  <a:srgbClr val="494949"/>
                </a:solidFill>
              </a:rPr>
              <a:t>3D Local Features for Direct Pairwise Registration</a:t>
            </a:r>
          </a:p>
          <a:p>
            <a:pPr marL="742950" lvl="1" indent="-285750">
              <a:spcBef>
                <a:spcPts val="0"/>
              </a:spcBef>
              <a:spcAft>
                <a:spcPts val="0"/>
              </a:spcAft>
              <a:buFont typeface="Arial" panose="020B0604020202020204" pitchFamily="34" charset="0"/>
              <a:buChar char="•"/>
            </a:pPr>
            <a:r>
              <a:rPr lang="en-US" altLang="zh-CN" sz="1400" dirty="0" err="1">
                <a:solidFill>
                  <a:srgbClr val="494949"/>
                </a:solidFill>
              </a:rPr>
              <a:t>FilterReg</a:t>
            </a:r>
            <a:r>
              <a:rPr lang="en-US" altLang="zh-CN" sz="1400" dirty="0">
                <a:solidFill>
                  <a:srgbClr val="494949"/>
                </a:solidFill>
              </a:rPr>
              <a:t>: Robust and Efficient Probabilistic Point-Set Registration using Gaussian Filter and Twist Parameterization</a:t>
            </a:r>
          </a:p>
          <a:p>
            <a:pPr>
              <a:spcBef>
                <a:spcPts val="0"/>
              </a:spcBef>
              <a:spcAft>
                <a:spcPts val="0"/>
              </a:spcAft>
              <a:buFont typeface="Arial" panose="020B0604020202020204" pitchFamily="34" charset="0"/>
              <a:buChar char="•"/>
            </a:pPr>
            <a:r>
              <a:rPr lang="zh-CN" altLang="en-US" sz="1400" dirty="0">
                <a:solidFill>
                  <a:srgbClr val="494949"/>
                </a:solidFill>
              </a:rPr>
              <a:t>点云分割：</a:t>
            </a:r>
          </a:p>
          <a:p>
            <a:pPr marL="742950" lvl="1" indent="-285750">
              <a:spcBef>
                <a:spcPts val="0"/>
              </a:spcBef>
              <a:spcAft>
                <a:spcPts val="0"/>
              </a:spcAft>
              <a:buFont typeface="Arial" panose="020B0604020202020204" pitchFamily="34" charset="0"/>
              <a:buChar char="•"/>
            </a:pPr>
            <a:r>
              <a:rPr lang="en-US" altLang="zh-CN" sz="1400" dirty="0" err="1">
                <a:solidFill>
                  <a:srgbClr val="494949"/>
                </a:solidFill>
              </a:rPr>
              <a:t>PointConv</a:t>
            </a:r>
            <a:r>
              <a:rPr lang="en-US" altLang="zh-CN" sz="1400" dirty="0">
                <a:solidFill>
                  <a:srgbClr val="494949"/>
                </a:solidFill>
              </a:rPr>
              <a:t>: Deep Convolutional Networks on 3D Point Clouds</a:t>
            </a:r>
          </a:p>
          <a:p>
            <a:pPr marL="742950" lvl="1" indent="-285750">
              <a:spcBef>
                <a:spcPts val="0"/>
              </a:spcBef>
              <a:spcAft>
                <a:spcPts val="0"/>
              </a:spcAft>
              <a:buFont typeface="Arial" panose="020B0604020202020204" pitchFamily="34" charset="0"/>
              <a:buChar char="•"/>
            </a:pPr>
            <a:r>
              <a:rPr lang="en-US" altLang="zh-CN" sz="1400" dirty="0">
                <a:solidFill>
                  <a:srgbClr val="494949"/>
                </a:solidFill>
              </a:rPr>
              <a:t>Graph Attention Convolution for Point Cloud Semantic Segmentation</a:t>
            </a:r>
          </a:p>
          <a:p>
            <a:pPr marL="742950" lvl="1" indent="-285750">
              <a:buFont typeface="Arial" panose="020B0604020202020204" pitchFamily="34" charset="0"/>
              <a:buChar char="•"/>
            </a:pPr>
            <a:r>
              <a:rPr lang="en-US" altLang="zh-CN" sz="1400" dirty="0" err="1">
                <a:solidFill>
                  <a:srgbClr val="494949"/>
                </a:solidFill>
              </a:rPr>
              <a:t>SPLATNet</a:t>
            </a:r>
            <a:r>
              <a:rPr lang="en-US" altLang="zh-CN" sz="1400" dirty="0">
                <a:solidFill>
                  <a:srgbClr val="494949"/>
                </a:solidFill>
              </a:rPr>
              <a:t>: Sparse Lattice Networks for Point Cloud Processing </a:t>
            </a:r>
          </a:p>
          <a:p>
            <a:pPr marL="742950" lvl="1" indent="-285750">
              <a:buFont typeface="Arial" panose="020B0604020202020204" pitchFamily="34" charset="0"/>
              <a:buChar char="•"/>
            </a:pPr>
            <a:r>
              <a:rPr lang="en-US" altLang="zh-CN" sz="1400" dirty="0" err="1">
                <a:solidFill>
                  <a:srgbClr val="494949"/>
                </a:solidFill>
              </a:rPr>
              <a:t>PointSIFT</a:t>
            </a:r>
            <a:r>
              <a:rPr lang="en-US" altLang="zh-CN" sz="1400" dirty="0">
                <a:solidFill>
                  <a:srgbClr val="494949"/>
                </a:solidFill>
              </a:rPr>
              <a:t>: A SIFT-like Network Module for 3D Point Cloud Semantic Segmentation </a:t>
            </a:r>
          </a:p>
          <a:p>
            <a:pPr>
              <a:spcBef>
                <a:spcPts val="0"/>
              </a:spcBef>
              <a:spcAft>
                <a:spcPts val="0"/>
              </a:spcAft>
              <a:buFont typeface="Arial" panose="020B0604020202020204" pitchFamily="34" charset="0"/>
              <a:buChar char="•"/>
            </a:pPr>
            <a:r>
              <a:rPr lang="zh-CN" altLang="en-US" sz="1400" dirty="0">
                <a:solidFill>
                  <a:srgbClr val="494949"/>
                </a:solidFill>
              </a:rPr>
              <a:t>点云特征提取</a:t>
            </a:r>
            <a:r>
              <a:rPr lang="en-US" altLang="zh-CN" sz="1400" dirty="0">
                <a:solidFill>
                  <a:srgbClr val="494949"/>
                </a:solidFill>
              </a:rPr>
              <a:t>:</a:t>
            </a:r>
          </a:p>
          <a:p>
            <a:pPr marL="742950" lvl="1" indent="-285750">
              <a:spcBef>
                <a:spcPts val="0"/>
              </a:spcBef>
              <a:spcAft>
                <a:spcPts val="0"/>
              </a:spcAft>
              <a:buFont typeface="Arial" panose="020B0604020202020204" pitchFamily="34" charset="0"/>
              <a:buChar char="•"/>
            </a:pPr>
            <a:r>
              <a:rPr lang="en-US" altLang="zh-CN" sz="1400" dirty="0">
                <a:solidFill>
                  <a:srgbClr val="494949"/>
                </a:solidFill>
              </a:rPr>
              <a:t>Modeling Local Geometric Structure of 3D Point Clouds using Geo-CNN</a:t>
            </a:r>
          </a:p>
          <a:p>
            <a:pPr marL="742950" lvl="1" indent="-285750">
              <a:spcBef>
                <a:spcPts val="0"/>
              </a:spcBef>
              <a:spcAft>
                <a:spcPts val="0"/>
              </a:spcAft>
              <a:buFont typeface="Arial" panose="020B0604020202020204" pitchFamily="34" charset="0"/>
              <a:buChar char="•"/>
            </a:pPr>
            <a:r>
              <a:rPr lang="en-US" altLang="zh-CN" sz="1400" dirty="0">
                <a:solidFill>
                  <a:srgbClr val="494949"/>
                </a:solidFill>
              </a:rPr>
              <a:t>Supervised Fitting of Geometric Primitives to 3D Point Clouds</a:t>
            </a:r>
          </a:p>
          <a:p>
            <a:pPr>
              <a:spcBef>
                <a:spcPts val="0"/>
              </a:spcBef>
              <a:spcAft>
                <a:spcPts val="0"/>
              </a:spcAft>
              <a:buFont typeface="Arial" panose="020B0604020202020204" pitchFamily="34" charset="0"/>
              <a:buChar char="•"/>
            </a:pPr>
            <a:r>
              <a:rPr lang="en-US" altLang="zh-CN" sz="1400" dirty="0">
                <a:solidFill>
                  <a:srgbClr val="494949"/>
                </a:solidFill>
              </a:rPr>
              <a:t>3D</a:t>
            </a:r>
            <a:r>
              <a:rPr lang="zh-CN" altLang="en-US" sz="1400" dirty="0">
                <a:solidFill>
                  <a:srgbClr val="494949"/>
                </a:solidFill>
              </a:rPr>
              <a:t>人体姿态估计：</a:t>
            </a:r>
          </a:p>
          <a:p>
            <a:pPr marL="742950" lvl="1" indent="-285750">
              <a:spcBef>
                <a:spcPts val="0"/>
              </a:spcBef>
              <a:spcAft>
                <a:spcPts val="0"/>
              </a:spcAft>
              <a:buFont typeface="Arial" panose="020B0604020202020204" pitchFamily="34" charset="0"/>
              <a:buChar char="•"/>
            </a:pPr>
            <a:r>
              <a:rPr lang="en-US" altLang="zh-CN" sz="1400" dirty="0">
                <a:solidFill>
                  <a:srgbClr val="494949"/>
                </a:solidFill>
              </a:rPr>
              <a:t>Weakly-Supervised Discovery of Geometry-Aware Representation for 3D Human Pose Estimation</a:t>
            </a:r>
          </a:p>
          <a:p>
            <a:pPr marL="742950" lvl="1" indent="-285750">
              <a:spcBef>
                <a:spcPts val="0"/>
              </a:spcBef>
              <a:spcAft>
                <a:spcPts val="0"/>
              </a:spcAft>
              <a:buFont typeface="Arial" panose="020B0604020202020204" pitchFamily="34" charset="0"/>
              <a:buChar char="•"/>
            </a:pPr>
            <a:endParaRPr lang="en-US" altLang="zh-CN" sz="1400" dirty="0">
              <a:solidFill>
                <a:srgbClr val="494949"/>
              </a:solidFill>
            </a:endParaRPr>
          </a:p>
        </p:txBody>
      </p:sp>
      <p:sp>
        <p:nvSpPr>
          <p:cNvPr id="3" name="文本框 2">
            <a:extLst>
              <a:ext uri="{FF2B5EF4-FFF2-40B4-BE49-F238E27FC236}">
                <a16:creationId xmlns:a16="http://schemas.microsoft.com/office/drawing/2014/main" id="{C3B42C42-C2C7-44A3-8D00-11FA9A590E54}"/>
              </a:ext>
            </a:extLst>
          </p:cNvPr>
          <p:cNvSpPr txBox="1"/>
          <p:nvPr/>
        </p:nvSpPr>
        <p:spPr>
          <a:xfrm>
            <a:off x="633274" y="408373"/>
            <a:ext cx="2926672" cy="523220"/>
          </a:xfrm>
          <a:prstGeom prst="rect">
            <a:avLst/>
          </a:prstGeom>
          <a:noFill/>
        </p:spPr>
        <p:txBody>
          <a:bodyPr wrap="square" rtlCol="0">
            <a:spAutoFit/>
          </a:bodyPr>
          <a:lstStyle/>
          <a:p>
            <a:r>
              <a:rPr lang="zh-CN" altLang="en-US" sz="2800" dirty="0"/>
              <a:t>目录</a:t>
            </a:r>
          </a:p>
        </p:txBody>
      </p:sp>
    </p:spTree>
    <p:extLst>
      <p:ext uri="{BB962C8B-B14F-4D97-AF65-F5344CB8AC3E}">
        <p14:creationId xmlns:p14="http://schemas.microsoft.com/office/powerpoint/2010/main" val="4107276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a:solidFill>
                  <a:srgbClr val="494949"/>
                </a:solidFill>
              </a:rPr>
              <a:t>Complex-YOLO: An Euler-Region-Proposal for Real-time 3D Object Detection on Point Clouds </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457786" y="1690688"/>
            <a:ext cx="11276428" cy="4351338"/>
          </a:xfrm>
        </p:spPr>
        <p:txBody>
          <a:bodyPr>
            <a:normAutofit/>
          </a:bodyPr>
          <a:lstStyle/>
          <a:p>
            <a:pPr marL="0" indent="0" algn="ctr">
              <a:buNone/>
            </a:pPr>
            <a:r>
              <a:rPr lang="en-US" altLang="zh-CN" sz="2400" dirty="0"/>
              <a:t>(</a:t>
            </a:r>
            <a:r>
              <a:rPr lang="en-US" altLang="zh-CN" sz="2400" dirty="0" err="1"/>
              <a:t>arXiv</a:t>
            </a:r>
            <a:r>
              <a:rPr lang="en-US" altLang="zh-CN" sz="2400" dirty="0"/>
              <a:t> 2018)</a:t>
            </a:r>
          </a:p>
          <a:p>
            <a:pPr marL="0" indent="0">
              <a:buNone/>
            </a:pPr>
            <a:r>
              <a:rPr lang="zh-CN" altLang="en-US" sz="2400" dirty="0"/>
              <a:t>本文基于在</a:t>
            </a:r>
            <a:r>
              <a:rPr lang="en-US" altLang="zh-CN" sz="2400" dirty="0"/>
              <a:t>2</a:t>
            </a:r>
            <a:r>
              <a:rPr lang="zh-CN" altLang="en-US" sz="2400" dirty="0"/>
              <a:t>维空间中效果很好的</a:t>
            </a:r>
            <a:r>
              <a:rPr lang="en-US" altLang="zh-CN" sz="2400" dirty="0"/>
              <a:t>YOLO</a:t>
            </a:r>
            <a:r>
              <a:rPr lang="zh-CN" altLang="en-US" sz="2400" dirty="0"/>
              <a:t>，扩展了</a:t>
            </a:r>
            <a:r>
              <a:rPr lang="en-US" altLang="zh-CN" sz="2400" dirty="0"/>
              <a:t>3</a:t>
            </a:r>
            <a:r>
              <a:rPr lang="zh-CN" altLang="en-US" sz="2400" dirty="0"/>
              <a:t>维空间的</a:t>
            </a:r>
            <a:r>
              <a:rPr lang="en-US" altLang="zh-CN" sz="2400" dirty="0"/>
              <a:t>Complex-YOLO</a:t>
            </a:r>
            <a:r>
              <a:rPr lang="zh-CN" altLang="en-US" sz="2400" dirty="0"/>
              <a:t>。作者在预处理和特征提取的过程中采用多视角信息，最终产生一张</a:t>
            </a:r>
            <a:r>
              <a:rPr lang="en-US" altLang="zh-CN" sz="2400" dirty="0"/>
              <a:t>2D</a:t>
            </a:r>
            <a:r>
              <a:rPr lang="zh-CN" altLang="en-US" sz="2400" dirty="0"/>
              <a:t>的鸟瞰图。先将</a:t>
            </a:r>
            <a:r>
              <a:rPr lang="en-US" altLang="zh-CN" sz="2400" dirty="0"/>
              <a:t>RGB-Map</a:t>
            </a:r>
            <a:r>
              <a:rPr lang="zh-CN" altLang="en-US" sz="2400" dirty="0"/>
              <a:t>输入</a:t>
            </a:r>
            <a:r>
              <a:rPr lang="en-US" altLang="zh-CN" sz="2400" dirty="0"/>
              <a:t>CNN</a:t>
            </a:r>
            <a:r>
              <a:rPr lang="zh-CN" altLang="en-US" sz="2400" dirty="0"/>
              <a:t>进行特征提取，在转化到复空间中，采用</a:t>
            </a:r>
            <a:r>
              <a:rPr lang="en-US" altLang="zh-CN" sz="2400" dirty="0"/>
              <a:t>E-RPN</a:t>
            </a:r>
            <a:r>
              <a:rPr lang="zh-CN" altLang="en-US" sz="2400" dirty="0"/>
              <a:t>同时预测</a:t>
            </a:r>
            <a:r>
              <a:rPr lang="en-US" altLang="zh-CN" sz="2400" dirty="0"/>
              <a:t>bounding</a:t>
            </a:r>
            <a:r>
              <a:rPr lang="zh-CN" altLang="en-US" sz="2400" dirty="0"/>
              <a:t> </a:t>
            </a:r>
            <a:r>
              <a:rPr lang="en-US" altLang="zh-CN" sz="2400" dirty="0"/>
              <a:t>box</a:t>
            </a:r>
            <a:r>
              <a:rPr lang="zh-CN" altLang="en-US" sz="2400" dirty="0"/>
              <a:t>和所属类别。</a:t>
            </a:r>
          </a:p>
        </p:txBody>
      </p:sp>
      <p:pic>
        <p:nvPicPr>
          <p:cNvPr id="4" name="Picture 3">
            <a:extLst>
              <a:ext uri="{FF2B5EF4-FFF2-40B4-BE49-F238E27FC236}">
                <a16:creationId xmlns:a16="http://schemas.microsoft.com/office/drawing/2014/main" id="{36CDEB4F-A556-8C46-AFB3-14728EE88D66}"/>
              </a:ext>
            </a:extLst>
          </p:cNvPr>
          <p:cNvPicPr>
            <a:picLocks noChangeAspect="1"/>
          </p:cNvPicPr>
          <p:nvPr/>
        </p:nvPicPr>
        <p:blipFill>
          <a:blip r:embed="rId3"/>
          <a:stretch>
            <a:fillRect/>
          </a:stretch>
        </p:blipFill>
        <p:spPr>
          <a:xfrm>
            <a:off x="1379348" y="3717097"/>
            <a:ext cx="8946397" cy="2900430"/>
          </a:xfrm>
          <a:prstGeom prst="rect">
            <a:avLst/>
          </a:prstGeom>
        </p:spPr>
      </p:pic>
    </p:spTree>
    <p:extLst>
      <p:ext uri="{BB962C8B-B14F-4D97-AF65-F5344CB8AC3E}">
        <p14:creationId xmlns:p14="http://schemas.microsoft.com/office/powerpoint/2010/main" val="3193583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err="1">
                <a:solidFill>
                  <a:srgbClr val="494949"/>
                </a:solidFill>
              </a:rPr>
              <a:t>PointSIFT</a:t>
            </a:r>
            <a:r>
              <a:rPr lang="en-US" altLang="zh-CN" sz="3600" dirty="0">
                <a:solidFill>
                  <a:srgbClr val="494949"/>
                </a:solidFill>
              </a:rPr>
              <a:t>: A SIFT-like Network Module for 3D Point Cloud Semantic Segmentation </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457786" y="1690688"/>
            <a:ext cx="11276428" cy="4351338"/>
          </a:xfrm>
        </p:spPr>
        <p:txBody>
          <a:bodyPr>
            <a:normAutofit/>
          </a:bodyPr>
          <a:lstStyle/>
          <a:p>
            <a:pPr marL="0" indent="0" algn="ctr">
              <a:buNone/>
            </a:pPr>
            <a:r>
              <a:rPr lang="en-US" altLang="zh-CN" sz="2400" dirty="0"/>
              <a:t>(</a:t>
            </a:r>
            <a:r>
              <a:rPr lang="en-US" altLang="zh-CN" sz="2400" dirty="0" err="1"/>
              <a:t>arXiv</a:t>
            </a:r>
            <a:r>
              <a:rPr lang="en-US" altLang="zh-CN" sz="2400" dirty="0"/>
              <a:t> 2018)</a:t>
            </a:r>
          </a:p>
          <a:p>
            <a:pPr marL="0" indent="0">
              <a:buNone/>
            </a:pPr>
            <a:r>
              <a:rPr lang="zh-CN" altLang="en-US" sz="2400" dirty="0"/>
              <a:t>作者参考</a:t>
            </a:r>
            <a:r>
              <a:rPr lang="en-US" altLang="zh-CN" sz="2400" dirty="0"/>
              <a:t>SIFT</a:t>
            </a:r>
            <a:r>
              <a:rPr lang="zh-CN" altLang="en-US" sz="2400" dirty="0"/>
              <a:t>特征子，设计了</a:t>
            </a:r>
            <a:r>
              <a:rPr lang="en-US" altLang="zh-CN" sz="2400" dirty="0" err="1"/>
              <a:t>PointSIFT</a:t>
            </a:r>
            <a:r>
              <a:rPr lang="zh-CN" altLang="en-US" sz="2400" dirty="0"/>
              <a:t>模块，用于对三维点云在不同方向上的信息进行编码。</a:t>
            </a:r>
            <a:r>
              <a:rPr lang="en-US" altLang="zh-CN" sz="2400" dirty="0" err="1"/>
              <a:t>PointSIFT</a:t>
            </a:r>
            <a:r>
              <a:rPr lang="zh-CN" altLang="en-US" sz="2400" dirty="0"/>
              <a:t>有两个优越的性质：尺度感知（可以根据目标数据自动选择最合适提取特征的尺寸）和方向编码（感知不同方向下的图案信息）。</a:t>
            </a:r>
            <a:endParaRPr lang="en-US" altLang="zh-CN" sz="2400" dirty="0"/>
          </a:p>
          <a:p>
            <a:pPr marL="0" indent="0">
              <a:buNone/>
            </a:pPr>
            <a:r>
              <a:rPr lang="zh-CN" altLang="en-US" sz="2400" dirty="0"/>
              <a:t>方向编码卷积：给定点</a:t>
            </a:r>
            <a:r>
              <a:rPr lang="en-US" altLang="zh-CN" sz="2400" dirty="0"/>
              <a:t>p</a:t>
            </a:r>
            <a:r>
              <a:rPr lang="zh-CN" altLang="en-US" sz="2400" dirty="0"/>
              <a:t>，在以</a:t>
            </a:r>
            <a:r>
              <a:rPr lang="en-US" altLang="zh-CN" sz="2400" dirty="0"/>
              <a:t>p</a:t>
            </a:r>
            <a:r>
              <a:rPr lang="zh-CN" altLang="en-US" sz="2400" dirty="0"/>
              <a:t>为中心点的三维空间中，可以根据</a:t>
            </a:r>
            <a:r>
              <a:rPr lang="en-US" altLang="zh-CN" sz="2400" dirty="0"/>
              <a:t>8</a:t>
            </a:r>
            <a:r>
              <a:rPr lang="zh-CN" altLang="en-US" sz="2400" dirty="0"/>
              <a:t>个方向划分为八个子空间，从其中分别寻找</a:t>
            </a:r>
            <a:r>
              <a:rPr lang="en-US" altLang="zh-CN" sz="2400" dirty="0"/>
              <a:t>p</a:t>
            </a:r>
            <a:r>
              <a:rPr lang="zh-CN" altLang="en-US" sz="2400" dirty="0"/>
              <a:t>的</a:t>
            </a:r>
            <a:r>
              <a:rPr lang="en-US" altLang="zh-CN" sz="2400" dirty="0"/>
              <a:t>k</a:t>
            </a:r>
            <a:r>
              <a:rPr lang="zh-CN" altLang="en-US" sz="2400" dirty="0"/>
              <a:t>个最近邻点，然后对搜索到的</a:t>
            </a:r>
            <a:r>
              <a:rPr lang="en-US" altLang="zh-CN" sz="2400" dirty="0"/>
              <a:t>k</a:t>
            </a:r>
            <a:r>
              <a:rPr lang="zh-CN" altLang="en-US" sz="2400" dirty="0"/>
              <a:t>近邻点的特征编码，再通过卷积操作提取特征。</a:t>
            </a:r>
          </a:p>
        </p:txBody>
      </p:sp>
      <p:pic>
        <p:nvPicPr>
          <p:cNvPr id="5" name="Picture 4">
            <a:extLst>
              <a:ext uri="{FF2B5EF4-FFF2-40B4-BE49-F238E27FC236}">
                <a16:creationId xmlns:a16="http://schemas.microsoft.com/office/drawing/2014/main" id="{930D1CB8-B944-DA43-ADAB-6F6D0C8E80A7}"/>
              </a:ext>
            </a:extLst>
          </p:cNvPr>
          <p:cNvPicPr>
            <a:picLocks noChangeAspect="1"/>
          </p:cNvPicPr>
          <p:nvPr/>
        </p:nvPicPr>
        <p:blipFill>
          <a:blip r:embed="rId3"/>
          <a:stretch>
            <a:fillRect/>
          </a:stretch>
        </p:blipFill>
        <p:spPr>
          <a:xfrm>
            <a:off x="2270071" y="4273497"/>
            <a:ext cx="6350000" cy="1803400"/>
          </a:xfrm>
          <a:prstGeom prst="rect">
            <a:avLst/>
          </a:prstGeom>
        </p:spPr>
      </p:pic>
    </p:spTree>
    <p:extLst>
      <p:ext uri="{BB962C8B-B14F-4D97-AF65-F5344CB8AC3E}">
        <p14:creationId xmlns:p14="http://schemas.microsoft.com/office/powerpoint/2010/main" val="1724282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a:solidFill>
                  <a:srgbClr val="494949"/>
                </a:solidFill>
              </a:rPr>
              <a:t>PCN: Point Completion Network </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240810" y="1957105"/>
            <a:ext cx="4036722" cy="4351338"/>
          </a:xfrm>
        </p:spPr>
        <p:txBody>
          <a:bodyPr>
            <a:normAutofit/>
          </a:bodyPr>
          <a:lstStyle/>
          <a:p>
            <a:pPr marL="0" indent="0" algn="ctr">
              <a:buNone/>
            </a:pPr>
            <a:r>
              <a:rPr lang="en-US" altLang="zh-CN" sz="2400" dirty="0"/>
              <a:t>(3DV</a:t>
            </a:r>
            <a:r>
              <a:rPr lang="zh-CN" altLang="en-US" sz="2400" dirty="0"/>
              <a:t> </a:t>
            </a:r>
            <a:r>
              <a:rPr lang="en-US" altLang="zh-CN" sz="2400" dirty="0"/>
              <a:t>2018)</a:t>
            </a:r>
          </a:p>
          <a:p>
            <a:pPr marL="0" indent="0">
              <a:buNone/>
            </a:pPr>
            <a:r>
              <a:rPr lang="zh-CN" altLang="en-US" sz="2400" dirty="0"/>
              <a:t>本文作者设计了一种直接根据点云数据（不需要映射到高维空间或划分为网格）进行点云补全的网络。一共分为两个阶段，编码阶段提取出输入点云中的特征</a:t>
            </a:r>
            <a:r>
              <a:rPr lang="en-US" altLang="zh-CN" sz="2400" dirty="0"/>
              <a:t>v</a:t>
            </a:r>
            <a:r>
              <a:rPr lang="zh-CN" altLang="en-US" sz="2400" dirty="0"/>
              <a:t>，解码阶段先根据特征向量</a:t>
            </a:r>
            <a:r>
              <a:rPr lang="en-US" altLang="zh-CN" sz="2400" dirty="0"/>
              <a:t>v</a:t>
            </a:r>
            <a:r>
              <a:rPr lang="zh-CN" altLang="en-US" sz="2400" dirty="0"/>
              <a:t>生成一个粗粒度的点云，再逐渐细化得到输出。</a:t>
            </a:r>
          </a:p>
        </p:txBody>
      </p:sp>
      <p:pic>
        <p:nvPicPr>
          <p:cNvPr id="4" name="Picture 3">
            <a:extLst>
              <a:ext uri="{FF2B5EF4-FFF2-40B4-BE49-F238E27FC236}">
                <a16:creationId xmlns:a16="http://schemas.microsoft.com/office/drawing/2014/main" id="{AAF89A32-BF2F-A044-BACB-01CA8F961ED0}"/>
              </a:ext>
            </a:extLst>
          </p:cNvPr>
          <p:cNvPicPr>
            <a:picLocks noChangeAspect="1"/>
          </p:cNvPicPr>
          <p:nvPr/>
        </p:nvPicPr>
        <p:blipFill>
          <a:blip r:embed="rId3"/>
          <a:stretch>
            <a:fillRect/>
          </a:stretch>
        </p:blipFill>
        <p:spPr>
          <a:xfrm>
            <a:off x="4508637" y="2109761"/>
            <a:ext cx="7683363" cy="4046026"/>
          </a:xfrm>
          <a:prstGeom prst="rect">
            <a:avLst/>
          </a:prstGeom>
        </p:spPr>
      </p:pic>
    </p:spTree>
    <p:extLst>
      <p:ext uri="{BB962C8B-B14F-4D97-AF65-F5344CB8AC3E}">
        <p14:creationId xmlns:p14="http://schemas.microsoft.com/office/powerpoint/2010/main" val="2599759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a:solidFill>
                  <a:srgbClr val="494949"/>
                </a:solidFill>
              </a:rPr>
              <a:t>A GRAPH-CNN FOR 3D POINT CLOUD CLASSIFICATION </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244099" y="1690688"/>
            <a:ext cx="3940444" cy="4351338"/>
          </a:xfrm>
        </p:spPr>
        <p:txBody>
          <a:bodyPr>
            <a:normAutofit/>
          </a:bodyPr>
          <a:lstStyle/>
          <a:p>
            <a:pPr marL="0" indent="0" algn="ctr">
              <a:buNone/>
            </a:pPr>
            <a:r>
              <a:rPr lang="en-US" altLang="zh-CN" sz="2400" dirty="0"/>
              <a:t>(ICASSP 2018)</a:t>
            </a:r>
          </a:p>
          <a:p>
            <a:pPr marL="0" indent="0">
              <a:buNone/>
            </a:pPr>
            <a:r>
              <a:rPr lang="zh-CN" altLang="en-US" sz="2400" dirty="0"/>
              <a:t>本文作者设计了通过两种卷积和下采样的方法进行点云分类的网络结构。网络结构遵循传统的卷积</a:t>
            </a:r>
            <a:r>
              <a:rPr lang="en-US" altLang="zh-CN" sz="2400" dirty="0"/>
              <a:t>-</a:t>
            </a:r>
            <a:r>
              <a:rPr lang="zh-CN" altLang="en-US" sz="2400" dirty="0"/>
              <a:t>池化</a:t>
            </a:r>
            <a:r>
              <a:rPr lang="en-US" altLang="zh-CN" sz="2400" dirty="0"/>
              <a:t>-</a:t>
            </a:r>
            <a:r>
              <a:rPr lang="zh-CN" altLang="en-US" sz="2400" dirty="0"/>
              <a:t>全连接的结构。卷积后得到</a:t>
            </a:r>
            <a:r>
              <a:rPr lang="en-US" altLang="zh-CN" sz="2400" dirty="0"/>
              <a:t>Feature</a:t>
            </a:r>
            <a:r>
              <a:rPr lang="zh-CN" altLang="en-US" sz="2400" dirty="0"/>
              <a:t> </a:t>
            </a:r>
            <a:r>
              <a:rPr lang="en-US" altLang="zh-CN" sz="2400" dirty="0"/>
              <a:t>map</a:t>
            </a:r>
            <a:r>
              <a:rPr lang="zh-CN" altLang="en-US" sz="2400" dirty="0"/>
              <a:t>，然后通过两种池化操作来聚合特征矩阵的信息。全局池化可以计算所有点的全局统计信息，本地池化通过一组分散的点，实现多分辨率的合并。</a:t>
            </a:r>
          </a:p>
        </p:txBody>
      </p:sp>
      <p:pic>
        <p:nvPicPr>
          <p:cNvPr id="5" name="Picture 4">
            <a:extLst>
              <a:ext uri="{FF2B5EF4-FFF2-40B4-BE49-F238E27FC236}">
                <a16:creationId xmlns:a16="http://schemas.microsoft.com/office/drawing/2014/main" id="{7B09357C-0F5E-EC48-BB23-6062FFAE5B9B}"/>
              </a:ext>
            </a:extLst>
          </p:cNvPr>
          <p:cNvPicPr>
            <a:picLocks noChangeAspect="1"/>
          </p:cNvPicPr>
          <p:nvPr/>
        </p:nvPicPr>
        <p:blipFill>
          <a:blip r:embed="rId3"/>
          <a:stretch>
            <a:fillRect/>
          </a:stretch>
        </p:blipFill>
        <p:spPr>
          <a:xfrm>
            <a:off x="4121258" y="2429012"/>
            <a:ext cx="8007457" cy="3066468"/>
          </a:xfrm>
          <a:prstGeom prst="rect">
            <a:avLst/>
          </a:prstGeom>
        </p:spPr>
      </p:pic>
    </p:spTree>
    <p:extLst>
      <p:ext uri="{BB962C8B-B14F-4D97-AF65-F5344CB8AC3E}">
        <p14:creationId xmlns:p14="http://schemas.microsoft.com/office/powerpoint/2010/main" val="2486079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a:solidFill>
                  <a:srgbClr val="494949"/>
                </a:solidFill>
              </a:rPr>
              <a:t>Learning Representations and Generative Models for 3D Point Clouds </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244099" y="1640089"/>
            <a:ext cx="3723467" cy="5167312"/>
          </a:xfrm>
        </p:spPr>
        <p:txBody>
          <a:bodyPr>
            <a:normAutofit/>
          </a:bodyPr>
          <a:lstStyle/>
          <a:p>
            <a:pPr marL="0" indent="0" algn="ctr">
              <a:buNone/>
            </a:pPr>
            <a:r>
              <a:rPr lang="en-US" altLang="zh-CN" sz="2400" dirty="0"/>
              <a:t>(ICML</a:t>
            </a:r>
            <a:r>
              <a:rPr lang="zh-CN" altLang="en-US" sz="2400" dirty="0"/>
              <a:t> </a:t>
            </a:r>
            <a:r>
              <a:rPr lang="en-US" altLang="zh-CN" sz="2400" dirty="0"/>
              <a:t> 2018)</a:t>
            </a:r>
          </a:p>
          <a:p>
            <a:pPr marL="0" indent="0">
              <a:buNone/>
            </a:pPr>
            <a:r>
              <a:rPr lang="zh-CN" altLang="en-US" sz="2400" dirty="0"/>
              <a:t>本文作者提出了采用</a:t>
            </a:r>
            <a:r>
              <a:rPr lang="en-US" altLang="zh-CN" sz="2400" dirty="0"/>
              <a:t>Auto</a:t>
            </a:r>
            <a:r>
              <a:rPr lang="zh-CN" altLang="en-US" sz="2400" dirty="0"/>
              <a:t> </a:t>
            </a:r>
            <a:r>
              <a:rPr lang="en-US" altLang="zh-CN" sz="2400" dirty="0"/>
              <a:t>Encoder</a:t>
            </a:r>
            <a:r>
              <a:rPr lang="zh-CN" altLang="en-US" sz="2400" dirty="0"/>
              <a:t>构建的表示学习网络和基于</a:t>
            </a:r>
            <a:r>
              <a:rPr lang="en-US" altLang="zh-CN" sz="2400" dirty="0"/>
              <a:t>GAN</a:t>
            </a:r>
            <a:r>
              <a:rPr lang="zh-CN" altLang="en-US" sz="2400" dirty="0"/>
              <a:t>的生成模型。其中</a:t>
            </a:r>
            <a:r>
              <a:rPr lang="en-US" altLang="zh-CN" sz="2400" dirty="0"/>
              <a:t>AE</a:t>
            </a:r>
            <a:r>
              <a:rPr lang="zh-CN" altLang="en-US" sz="2400" dirty="0"/>
              <a:t>模型对训练集中没有出现过的样本也有较好的重建质量。生成模型的构建方式为：先训练一个</a:t>
            </a:r>
            <a:r>
              <a:rPr lang="en-US" altLang="zh-CN" sz="2400" dirty="0"/>
              <a:t>AE</a:t>
            </a:r>
            <a:r>
              <a:rPr lang="zh-CN" altLang="en-US" sz="2400" dirty="0"/>
              <a:t>模型来得到一个隐含表示，再在该隐空间中训练一个生成模型。在隐空间中得到的生成模型的重建能力更强，对数据分布的拟合能力也更强。</a:t>
            </a:r>
          </a:p>
        </p:txBody>
      </p:sp>
      <p:pic>
        <p:nvPicPr>
          <p:cNvPr id="4" name="Picture 3">
            <a:extLst>
              <a:ext uri="{FF2B5EF4-FFF2-40B4-BE49-F238E27FC236}">
                <a16:creationId xmlns:a16="http://schemas.microsoft.com/office/drawing/2014/main" id="{B383D926-0DEA-AA43-A896-4D9CEB055337}"/>
              </a:ext>
            </a:extLst>
          </p:cNvPr>
          <p:cNvPicPr>
            <a:picLocks noChangeAspect="1"/>
          </p:cNvPicPr>
          <p:nvPr/>
        </p:nvPicPr>
        <p:blipFill>
          <a:blip r:embed="rId3"/>
          <a:stretch>
            <a:fillRect/>
          </a:stretch>
        </p:blipFill>
        <p:spPr>
          <a:xfrm>
            <a:off x="4435230" y="2651824"/>
            <a:ext cx="7512671" cy="3143843"/>
          </a:xfrm>
          <a:prstGeom prst="rect">
            <a:avLst/>
          </a:prstGeom>
        </p:spPr>
      </p:pic>
    </p:spTree>
    <p:extLst>
      <p:ext uri="{BB962C8B-B14F-4D97-AF65-F5344CB8AC3E}">
        <p14:creationId xmlns:p14="http://schemas.microsoft.com/office/powerpoint/2010/main" val="1035138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err="1">
                    <a:solidFill>
                      <a:srgbClr val="494949"/>
                    </a:solidFill>
                  </a:rPr>
                  <a:t>PointCNN</a:t>
                </a:r>
                <a:r>
                  <a:rPr lang="en-US" altLang="zh-CN" sz="3600" dirty="0">
                    <a:solidFill>
                      <a:srgbClr val="494949"/>
                    </a:solidFill>
                  </a:rPr>
                  <a:t>: Convolution On </a:t>
                </a:r>
                <a14:m>
                  <m:oMath xmlns:m="http://schemas.openxmlformats.org/officeDocument/2006/math">
                    <m:r>
                      <a:rPr lang="en-US" altLang="zh-CN" sz="3600" i="1" smtClean="0">
                        <a:solidFill>
                          <a:srgbClr val="494949"/>
                        </a:solidFill>
                        <a:latin typeface="Cambria Math" panose="02040503050406030204" pitchFamily="18" charset="0"/>
                        <a:ea typeface="Cambria Math" panose="02040503050406030204" pitchFamily="18" charset="0"/>
                      </a:rPr>
                      <m:t>𝜒</m:t>
                    </m:r>
                  </m:oMath>
                </a14:m>
                <a:r>
                  <a:rPr lang="en-US" altLang="zh-CN" sz="3600" dirty="0">
                    <a:solidFill>
                      <a:srgbClr val="494949"/>
                    </a:solidFill>
                  </a:rPr>
                  <a:t> -Transformed Points </a:t>
                </a:r>
              </a:p>
            </p:txBody>
          </p:sp>
        </mc:Choice>
        <mc:Fallback xmlns="">
          <p:sp>
            <p:nvSpPr>
              <p:cNvPr id="2" name="标题 1">
                <a:extLst>
                  <a:ext uri="{FF2B5EF4-FFF2-40B4-BE49-F238E27FC236}">
                    <a16:creationId xmlns:a16="http://schemas.microsoft.com/office/drawing/2014/main" id="{4AFE83AF-169A-4BDD-8D6B-06F30D06EDFC}"/>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a:stretch>
              </a:blipFill>
            </p:spPr>
            <p:txBody>
              <a:bodyPr/>
              <a:lstStyle/>
              <a:p>
                <a:r>
                  <a:rPr lang="en-US">
                    <a:noFill/>
                  </a:rPr>
                  <a:t> </a:t>
                </a:r>
              </a:p>
            </p:txBody>
          </p:sp>
        </mc:Fallback>
      </mc:AlternateContent>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244099" y="1640089"/>
            <a:ext cx="4172918" cy="5167312"/>
          </a:xfrm>
        </p:spPr>
        <p:txBody>
          <a:bodyPr>
            <a:normAutofit/>
          </a:bodyPr>
          <a:lstStyle/>
          <a:p>
            <a:pPr marL="0" indent="0" algn="ctr">
              <a:buNone/>
            </a:pPr>
            <a:r>
              <a:rPr lang="en-US" altLang="zh-CN" sz="2400" dirty="0"/>
              <a:t>(</a:t>
            </a:r>
            <a:r>
              <a:rPr lang="en-US" altLang="zh-CN" sz="2400" dirty="0" err="1"/>
              <a:t>NeurIPS</a:t>
            </a:r>
            <a:r>
              <a:rPr lang="zh-CN" altLang="en-US" sz="2400" dirty="0"/>
              <a:t> </a:t>
            </a:r>
            <a:r>
              <a:rPr lang="en-US" altLang="zh-CN" sz="2400" dirty="0"/>
              <a:t>2018)</a:t>
            </a:r>
          </a:p>
          <a:p>
            <a:pPr marL="0" indent="0">
              <a:buNone/>
            </a:pPr>
            <a:r>
              <a:rPr lang="zh-CN" altLang="en-US" sz="2400" dirty="0"/>
              <a:t>本文主要解决了卷积应用于点云的两大问题，形状信息的丢失和点排序的方差。提出了从输入点云学习</a:t>
            </a:r>
            <a:r>
              <a:rPr lang="en-US" altLang="zh-CN" sz="2400" dirty="0"/>
              <a:t>x</a:t>
            </a:r>
            <a:r>
              <a:rPr lang="zh-CN" altLang="en-US" sz="2400" dirty="0"/>
              <a:t>变换，然后将该变换应用于同时加权与点关联的输入特征和将他们重新排序成潜在隐含规范顺序。</a:t>
            </a:r>
          </a:p>
        </p:txBody>
      </p:sp>
      <p:pic>
        <p:nvPicPr>
          <p:cNvPr id="5" name="Picture 4">
            <a:extLst>
              <a:ext uri="{FF2B5EF4-FFF2-40B4-BE49-F238E27FC236}">
                <a16:creationId xmlns:a16="http://schemas.microsoft.com/office/drawing/2014/main" id="{945C9D10-C4F1-EE45-9EF1-75BECDFE4864}"/>
              </a:ext>
            </a:extLst>
          </p:cNvPr>
          <p:cNvPicPr>
            <a:picLocks noChangeAspect="1"/>
          </p:cNvPicPr>
          <p:nvPr/>
        </p:nvPicPr>
        <p:blipFill>
          <a:blip r:embed="rId4"/>
          <a:stretch>
            <a:fillRect/>
          </a:stretch>
        </p:blipFill>
        <p:spPr>
          <a:xfrm>
            <a:off x="4417017" y="1690688"/>
            <a:ext cx="7718156" cy="2019300"/>
          </a:xfrm>
          <a:prstGeom prst="rect">
            <a:avLst/>
          </a:prstGeom>
        </p:spPr>
      </p:pic>
      <p:pic>
        <p:nvPicPr>
          <p:cNvPr id="6" name="Picture 5">
            <a:extLst>
              <a:ext uri="{FF2B5EF4-FFF2-40B4-BE49-F238E27FC236}">
                <a16:creationId xmlns:a16="http://schemas.microsoft.com/office/drawing/2014/main" id="{C7C39E13-BEBB-8249-B097-CDE354159A40}"/>
              </a:ext>
            </a:extLst>
          </p:cNvPr>
          <p:cNvPicPr>
            <a:picLocks noChangeAspect="1"/>
          </p:cNvPicPr>
          <p:nvPr/>
        </p:nvPicPr>
        <p:blipFill>
          <a:blip r:embed="rId5"/>
          <a:stretch>
            <a:fillRect/>
          </a:stretch>
        </p:blipFill>
        <p:spPr>
          <a:xfrm>
            <a:off x="4289370" y="3941264"/>
            <a:ext cx="7764222" cy="2188573"/>
          </a:xfrm>
          <a:prstGeom prst="rect">
            <a:avLst/>
          </a:prstGeom>
        </p:spPr>
      </p:pic>
      <p:sp>
        <p:nvSpPr>
          <p:cNvPr id="7" name="Oval 6">
            <a:extLst>
              <a:ext uri="{FF2B5EF4-FFF2-40B4-BE49-F238E27FC236}">
                <a16:creationId xmlns:a16="http://schemas.microsoft.com/office/drawing/2014/main" id="{312BF524-FB8C-4549-9A17-57C810E7437B}"/>
              </a:ext>
            </a:extLst>
          </p:cNvPr>
          <p:cNvSpPr/>
          <p:nvPr/>
        </p:nvSpPr>
        <p:spPr>
          <a:xfrm>
            <a:off x="-2674" y="5095573"/>
            <a:ext cx="983810" cy="5546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点云</a:t>
            </a:r>
            <a:endParaRPr lang="en-US" dirty="0"/>
          </a:p>
        </p:txBody>
      </p:sp>
      <p:sp>
        <p:nvSpPr>
          <p:cNvPr id="8" name="Rounded Rectangle 7">
            <a:extLst>
              <a:ext uri="{FF2B5EF4-FFF2-40B4-BE49-F238E27FC236}">
                <a16:creationId xmlns:a16="http://schemas.microsoft.com/office/drawing/2014/main" id="{E1D98C80-C507-B740-A593-E07C2278DD0E}"/>
              </a:ext>
            </a:extLst>
          </p:cNvPr>
          <p:cNvSpPr/>
          <p:nvPr/>
        </p:nvSpPr>
        <p:spPr>
          <a:xfrm>
            <a:off x="1493271" y="4754880"/>
            <a:ext cx="1208712"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转置矩阵</a:t>
            </a:r>
            <a:endParaRPr lang="en-US" dirty="0"/>
          </a:p>
        </p:txBody>
      </p:sp>
      <p:sp>
        <p:nvSpPr>
          <p:cNvPr id="9" name="Rounded Rectangle 8">
            <a:extLst>
              <a:ext uri="{FF2B5EF4-FFF2-40B4-BE49-F238E27FC236}">
                <a16:creationId xmlns:a16="http://schemas.microsoft.com/office/drawing/2014/main" id="{15E3AAA1-70A0-E54B-8667-577CB98C82B4}"/>
              </a:ext>
            </a:extLst>
          </p:cNvPr>
          <p:cNvSpPr/>
          <p:nvPr/>
        </p:nvSpPr>
        <p:spPr>
          <a:xfrm>
            <a:off x="1493271" y="5472100"/>
            <a:ext cx="1208712"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特征</a:t>
            </a:r>
            <a:endParaRPr lang="en-US" dirty="0"/>
          </a:p>
        </p:txBody>
      </p:sp>
      <p:sp>
        <p:nvSpPr>
          <p:cNvPr id="10" name="Rounded Rectangle 9">
            <a:extLst>
              <a:ext uri="{FF2B5EF4-FFF2-40B4-BE49-F238E27FC236}">
                <a16:creationId xmlns:a16="http://schemas.microsoft.com/office/drawing/2014/main" id="{BB0C16F5-8897-B54F-AA2B-EF772E997442}"/>
              </a:ext>
            </a:extLst>
          </p:cNvPr>
          <p:cNvSpPr/>
          <p:nvPr/>
        </p:nvSpPr>
        <p:spPr>
          <a:xfrm>
            <a:off x="3270014" y="5128902"/>
            <a:ext cx="1046800" cy="41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新特征</a:t>
            </a:r>
            <a:endParaRPr lang="en-US" dirty="0"/>
          </a:p>
        </p:txBody>
      </p:sp>
      <p:cxnSp>
        <p:nvCxnSpPr>
          <p:cNvPr id="13" name="Straight Arrow Connector 12">
            <a:extLst>
              <a:ext uri="{FF2B5EF4-FFF2-40B4-BE49-F238E27FC236}">
                <a16:creationId xmlns:a16="http://schemas.microsoft.com/office/drawing/2014/main" id="{16A735C0-39E4-7649-9A66-010D1615538B}"/>
              </a:ext>
            </a:extLst>
          </p:cNvPr>
          <p:cNvCxnSpPr>
            <a:stCxn id="7" idx="6"/>
            <a:endCxn id="8" idx="1"/>
          </p:cNvCxnSpPr>
          <p:nvPr/>
        </p:nvCxnSpPr>
        <p:spPr>
          <a:xfrm flipV="1">
            <a:off x="981136" y="4990012"/>
            <a:ext cx="512135" cy="38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E78D680-EB3C-B440-A52B-A22E321FFD03}"/>
              </a:ext>
            </a:extLst>
          </p:cNvPr>
          <p:cNvCxnSpPr>
            <a:stCxn id="7" idx="6"/>
            <a:endCxn id="9" idx="1"/>
          </p:cNvCxnSpPr>
          <p:nvPr/>
        </p:nvCxnSpPr>
        <p:spPr>
          <a:xfrm>
            <a:off x="981136" y="5372891"/>
            <a:ext cx="512135" cy="334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142B785-275B-4648-A07E-6073C7AAE62E}"/>
              </a:ext>
            </a:extLst>
          </p:cNvPr>
          <p:cNvCxnSpPr>
            <a:cxnSpLocks/>
            <a:stCxn id="8" idx="3"/>
            <a:endCxn id="10" idx="1"/>
          </p:cNvCxnSpPr>
          <p:nvPr/>
        </p:nvCxnSpPr>
        <p:spPr>
          <a:xfrm>
            <a:off x="2701983" y="4990012"/>
            <a:ext cx="568031" cy="34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DD082D-C0F7-A94E-8757-FC8DDE3AF724}"/>
              </a:ext>
            </a:extLst>
          </p:cNvPr>
          <p:cNvCxnSpPr>
            <a:cxnSpLocks/>
            <a:stCxn id="9" idx="3"/>
            <a:endCxn id="10" idx="1"/>
          </p:cNvCxnSpPr>
          <p:nvPr/>
        </p:nvCxnSpPr>
        <p:spPr>
          <a:xfrm flipV="1">
            <a:off x="2701983" y="5334482"/>
            <a:ext cx="568031" cy="372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981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err="1">
                <a:solidFill>
                  <a:srgbClr val="494949"/>
                </a:solidFill>
              </a:rPr>
              <a:t>LeGO</a:t>
            </a:r>
            <a:r>
              <a:rPr lang="en-US" altLang="zh-CN" sz="3600" dirty="0">
                <a:solidFill>
                  <a:srgbClr val="494949"/>
                </a:solidFill>
              </a:rPr>
              <a:t>-LOAM: Lightweight and Ground-Optimized Lidar Odometry and Mapping on Variable Terrain </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326110" y="1754054"/>
            <a:ext cx="11865889" cy="2353724"/>
          </a:xfrm>
        </p:spPr>
        <p:txBody>
          <a:bodyPr>
            <a:noAutofit/>
          </a:bodyPr>
          <a:lstStyle/>
          <a:p>
            <a:pPr marL="0" indent="0" algn="ctr">
              <a:buNone/>
            </a:pPr>
            <a:r>
              <a:rPr lang="en-US" altLang="zh-CN" sz="2400" dirty="0"/>
              <a:t>(IROS</a:t>
            </a:r>
            <a:r>
              <a:rPr lang="zh-CN" altLang="en-US" sz="2400" dirty="0"/>
              <a:t> </a:t>
            </a:r>
            <a:r>
              <a:rPr lang="en-US" altLang="zh-CN" sz="2400" dirty="0"/>
              <a:t>2018)</a:t>
            </a:r>
          </a:p>
          <a:p>
            <a:pPr marL="0" indent="0">
              <a:lnSpc>
                <a:spcPct val="120000"/>
              </a:lnSpc>
              <a:buNone/>
            </a:pPr>
            <a:r>
              <a:rPr lang="zh-CN" altLang="en-US" sz="2400" dirty="0"/>
              <a:t>本文作者提出了一个可变地形下的轻量级、地面优化的雷达测距和和测绘方法。 轻量级是指能够在低功耗嵌入式系统上实现实时姿态估计，地面优化是指在分割和优化步骤中利用了地面的约束。系统接收来自三维激光雷达的输入并输出</a:t>
            </a:r>
            <a:r>
              <a:rPr lang="en-US" altLang="zh-CN" sz="2400" dirty="0"/>
              <a:t>6</a:t>
            </a:r>
            <a:r>
              <a:rPr lang="zh-CN" altLang="en-US" sz="2400" dirty="0"/>
              <a:t>自由度姿态估计。整个系统分为四个模块，点云分割、特征提取（平面和边缘特征）、激光里程计和激光建图。</a:t>
            </a:r>
          </a:p>
        </p:txBody>
      </p:sp>
      <p:pic>
        <p:nvPicPr>
          <p:cNvPr id="4" name="Picture 3">
            <a:extLst>
              <a:ext uri="{FF2B5EF4-FFF2-40B4-BE49-F238E27FC236}">
                <a16:creationId xmlns:a16="http://schemas.microsoft.com/office/drawing/2014/main" id="{C228FFC4-12DB-DA43-994E-CC17C40ED3DE}"/>
              </a:ext>
            </a:extLst>
          </p:cNvPr>
          <p:cNvPicPr>
            <a:picLocks noChangeAspect="1"/>
          </p:cNvPicPr>
          <p:nvPr/>
        </p:nvPicPr>
        <p:blipFill>
          <a:blip r:embed="rId3"/>
          <a:stretch>
            <a:fillRect/>
          </a:stretch>
        </p:blipFill>
        <p:spPr>
          <a:xfrm>
            <a:off x="4112863" y="4107777"/>
            <a:ext cx="6781800" cy="2667000"/>
          </a:xfrm>
          <a:prstGeom prst="rect">
            <a:avLst/>
          </a:prstGeom>
        </p:spPr>
      </p:pic>
    </p:spTree>
    <p:extLst>
      <p:ext uri="{BB962C8B-B14F-4D97-AF65-F5344CB8AC3E}">
        <p14:creationId xmlns:p14="http://schemas.microsoft.com/office/powerpoint/2010/main" val="4249437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a:solidFill>
                  <a:srgbClr val="494949"/>
                </a:solidFill>
              </a:rPr>
              <a:t>Learning Efficient Point Cloud Generation for Dense 3D Object Reconstruction </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326110" y="1754054"/>
            <a:ext cx="11865889" cy="2353724"/>
          </a:xfrm>
        </p:spPr>
        <p:txBody>
          <a:bodyPr>
            <a:noAutofit/>
          </a:bodyPr>
          <a:lstStyle/>
          <a:p>
            <a:pPr marL="0" indent="0" algn="ctr">
              <a:buNone/>
            </a:pPr>
            <a:r>
              <a:rPr lang="en-US" altLang="zh-CN" sz="2400" dirty="0"/>
              <a:t>(AAAI</a:t>
            </a:r>
            <a:r>
              <a:rPr lang="zh-CN" altLang="en-US" sz="2400" dirty="0"/>
              <a:t> </a:t>
            </a:r>
            <a:r>
              <a:rPr lang="en-US" altLang="zh-CN" sz="2400" dirty="0"/>
              <a:t>2018)</a:t>
            </a:r>
          </a:p>
          <a:p>
            <a:pPr marL="0" indent="0">
              <a:lnSpc>
                <a:spcPct val="120000"/>
              </a:lnSpc>
              <a:buNone/>
            </a:pPr>
            <a:r>
              <a:rPr lang="zh-CN" altLang="en-US" sz="2400" dirty="0"/>
              <a:t>本文作者提出了一种点云生成的建模框架，采用</a:t>
            </a:r>
            <a:r>
              <a:rPr lang="en-US" altLang="zh-CN" sz="2400" dirty="0"/>
              <a:t>2D</a:t>
            </a:r>
            <a:r>
              <a:rPr lang="zh-CN" altLang="en-US" sz="2400" dirty="0"/>
              <a:t>卷积从多个视点预测</a:t>
            </a:r>
            <a:r>
              <a:rPr lang="en-US" altLang="zh-CN" sz="2400" dirty="0"/>
              <a:t>3D</a:t>
            </a:r>
            <a:r>
              <a:rPr lang="zh-CN" altLang="en-US" sz="2400" dirty="0"/>
              <a:t>结构，并应用几何推理和</a:t>
            </a:r>
            <a:r>
              <a:rPr lang="en-US" altLang="zh-CN" sz="2400" dirty="0"/>
              <a:t>2D</a:t>
            </a:r>
            <a:r>
              <a:rPr lang="zh-CN" altLang="en-US" sz="2400" dirty="0"/>
              <a:t>投影进行优化。同时，作者还提出了一个伪渲染模块，它是一个可微分的、用于逼近真是渲染操作的模块，以便合成新的深度图进行优化。网络的基本结构：</a:t>
            </a:r>
            <a:r>
              <a:rPr lang="en-US" altLang="zh-CN" sz="2400" dirty="0"/>
              <a:t>2D</a:t>
            </a:r>
            <a:r>
              <a:rPr lang="zh-CN" altLang="en-US" sz="2400" dirty="0"/>
              <a:t>图片</a:t>
            </a:r>
            <a:r>
              <a:rPr lang="en-US" altLang="zh-CN" sz="2400" dirty="0"/>
              <a:t>-</a:t>
            </a:r>
            <a:r>
              <a:rPr lang="zh-CN" altLang="en-US" sz="2400" dirty="0"/>
              <a:t>提取特征</a:t>
            </a:r>
            <a:r>
              <a:rPr lang="en-US" altLang="zh-CN" sz="2400" dirty="0"/>
              <a:t>-</a:t>
            </a:r>
            <a:r>
              <a:rPr lang="zh-CN" altLang="en-US" sz="2400" dirty="0"/>
              <a:t>分多视角</a:t>
            </a:r>
            <a:r>
              <a:rPr lang="en-US" altLang="zh-CN" sz="2400" dirty="0"/>
              <a:t>-</a:t>
            </a:r>
            <a:r>
              <a:rPr lang="zh-CN" altLang="en-US" sz="2400" dirty="0"/>
              <a:t>伪渲染</a:t>
            </a:r>
            <a:r>
              <a:rPr lang="en-US" altLang="zh-CN" sz="2400" dirty="0"/>
              <a:t>-</a:t>
            </a:r>
            <a:r>
              <a:rPr lang="zh-CN" altLang="en-US" sz="2400" dirty="0"/>
              <a:t>多视角融合。</a:t>
            </a:r>
          </a:p>
        </p:txBody>
      </p:sp>
      <p:pic>
        <p:nvPicPr>
          <p:cNvPr id="5" name="Picture 4">
            <a:extLst>
              <a:ext uri="{FF2B5EF4-FFF2-40B4-BE49-F238E27FC236}">
                <a16:creationId xmlns:a16="http://schemas.microsoft.com/office/drawing/2014/main" id="{B1DE6E2D-8FEA-4F4A-9C68-B266660BC742}"/>
              </a:ext>
            </a:extLst>
          </p:cNvPr>
          <p:cNvPicPr>
            <a:picLocks noChangeAspect="1"/>
          </p:cNvPicPr>
          <p:nvPr/>
        </p:nvPicPr>
        <p:blipFill>
          <a:blip r:embed="rId3"/>
          <a:stretch>
            <a:fillRect/>
          </a:stretch>
        </p:blipFill>
        <p:spPr>
          <a:xfrm>
            <a:off x="1332854" y="3959862"/>
            <a:ext cx="9251950" cy="2758654"/>
          </a:xfrm>
          <a:prstGeom prst="rect">
            <a:avLst/>
          </a:prstGeom>
        </p:spPr>
      </p:pic>
    </p:spTree>
    <p:extLst>
      <p:ext uri="{BB962C8B-B14F-4D97-AF65-F5344CB8AC3E}">
        <p14:creationId xmlns:p14="http://schemas.microsoft.com/office/powerpoint/2010/main" val="1818932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err="1">
                <a:solidFill>
                  <a:srgbClr val="494949"/>
                </a:solidFill>
              </a:rPr>
              <a:t>PointNetVLAD</a:t>
            </a:r>
            <a:r>
              <a:rPr lang="en-US" altLang="zh-CN" sz="3600" dirty="0">
                <a:solidFill>
                  <a:srgbClr val="494949"/>
                </a:solidFill>
              </a:rPr>
              <a:t>: Deep Point Cloud Based Retrieval for Large-Scale Place Recognition</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326110" y="1754054"/>
            <a:ext cx="11865889" cy="2353724"/>
          </a:xfrm>
        </p:spPr>
        <p:txBody>
          <a:bodyPr>
            <a:noAutofit/>
          </a:bodyPr>
          <a:lstStyle/>
          <a:p>
            <a:pPr marL="0" indent="0" algn="ctr">
              <a:buNone/>
            </a:pPr>
            <a:r>
              <a:rPr lang="en-US" altLang="zh-CN" sz="2400" dirty="0"/>
              <a:t>(CVPR</a:t>
            </a:r>
            <a:r>
              <a:rPr lang="zh-CN" altLang="en-US" sz="2400" dirty="0"/>
              <a:t> </a:t>
            </a:r>
            <a:r>
              <a:rPr lang="en-US" altLang="zh-CN" sz="2400" dirty="0"/>
              <a:t>2018)</a:t>
            </a:r>
          </a:p>
          <a:p>
            <a:pPr marL="0" indent="0">
              <a:lnSpc>
                <a:spcPct val="120000"/>
              </a:lnSpc>
              <a:buNone/>
            </a:pPr>
            <a:r>
              <a:rPr lang="zh-CN" altLang="en-US" sz="2400" dirty="0"/>
              <a:t>本文作者提出了用点云检索应用于场景识别的任务，并提出了一个数据集和新的</a:t>
            </a:r>
            <a:r>
              <a:rPr lang="en-US" altLang="zh-CN" sz="2400" dirty="0"/>
              <a:t>loss</a:t>
            </a:r>
            <a:r>
              <a:rPr lang="zh-CN" altLang="en-US" sz="2400" dirty="0"/>
              <a:t>计算方法。</a:t>
            </a:r>
          </a:p>
        </p:txBody>
      </p:sp>
      <p:pic>
        <p:nvPicPr>
          <p:cNvPr id="6" name="Picture 5">
            <a:extLst>
              <a:ext uri="{FF2B5EF4-FFF2-40B4-BE49-F238E27FC236}">
                <a16:creationId xmlns:a16="http://schemas.microsoft.com/office/drawing/2014/main" id="{0BD98440-F441-BE4A-A2E9-01F58EC93216}"/>
              </a:ext>
            </a:extLst>
          </p:cNvPr>
          <p:cNvPicPr>
            <a:picLocks noChangeAspect="1"/>
          </p:cNvPicPr>
          <p:nvPr/>
        </p:nvPicPr>
        <p:blipFill>
          <a:blip r:embed="rId3"/>
          <a:stretch>
            <a:fillRect/>
          </a:stretch>
        </p:blipFill>
        <p:spPr>
          <a:xfrm>
            <a:off x="326110" y="3444742"/>
            <a:ext cx="11510075" cy="3200609"/>
          </a:xfrm>
          <a:prstGeom prst="rect">
            <a:avLst/>
          </a:prstGeom>
        </p:spPr>
      </p:pic>
    </p:spTree>
    <p:extLst>
      <p:ext uri="{BB962C8B-B14F-4D97-AF65-F5344CB8AC3E}">
        <p14:creationId xmlns:p14="http://schemas.microsoft.com/office/powerpoint/2010/main" val="1890577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a:solidFill>
                  <a:srgbClr val="494949"/>
                </a:solidFill>
              </a:rPr>
              <a:t>Frustum </a:t>
            </a:r>
            <a:r>
              <a:rPr lang="en-US" altLang="zh-CN" sz="3600" dirty="0" err="1">
                <a:solidFill>
                  <a:srgbClr val="494949"/>
                </a:solidFill>
              </a:rPr>
              <a:t>PointNets</a:t>
            </a:r>
            <a:r>
              <a:rPr lang="en-US" altLang="zh-CN" sz="3600" dirty="0">
                <a:solidFill>
                  <a:srgbClr val="494949"/>
                </a:solidFill>
              </a:rPr>
              <a:t> for 3D Object Detection from RGB-D Data </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326110" y="1754054"/>
            <a:ext cx="11865889" cy="2353724"/>
          </a:xfrm>
        </p:spPr>
        <p:txBody>
          <a:bodyPr>
            <a:noAutofit/>
          </a:bodyPr>
          <a:lstStyle/>
          <a:p>
            <a:pPr marL="0" indent="0" algn="ctr">
              <a:buNone/>
            </a:pPr>
            <a:r>
              <a:rPr lang="en-US" altLang="zh-CN" sz="2400" dirty="0"/>
              <a:t>(CVPR</a:t>
            </a:r>
            <a:r>
              <a:rPr lang="zh-CN" altLang="en-US" sz="2400" dirty="0"/>
              <a:t> </a:t>
            </a:r>
            <a:r>
              <a:rPr lang="en-US" altLang="zh-CN" sz="2400" dirty="0"/>
              <a:t>2018)</a:t>
            </a:r>
          </a:p>
          <a:p>
            <a:pPr marL="0" indent="0">
              <a:lnSpc>
                <a:spcPct val="120000"/>
              </a:lnSpc>
              <a:buNone/>
            </a:pPr>
            <a:r>
              <a:rPr lang="zh-CN" altLang="en-US" sz="2400" dirty="0"/>
              <a:t>本文作者采用</a:t>
            </a:r>
            <a:r>
              <a:rPr lang="en-US" altLang="zh-CN" sz="2400" dirty="0"/>
              <a:t>Frustum</a:t>
            </a:r>
            <a:r>
              <a:rPr lang="en-US" altLang="zh-CN" sz="2400" dirty="0">
                <a:solidFill>
                  <a:srgbClr val="494949"/>
                </a:solidFill>
              </a:rPr>
              <a:t> </a:t>
            </a:r>
            <a:r>
              <a:rPr lang="zh-CN" altLang="en-US" sz="2400" dirty="0">
                <a:solidFill>
                  <a:srgbClr val="494949"/>
                </a:solidFill>
              </a:rPr>
              <a:t> </a:t>
            </a:r>
            <a:r>
              <a:rPr lang="en-US" altLang="zh-CN" sz="2400" dirty="0" err="1"/>
              <a:t>PointNet</a:t>
            </a:r>
            <a:r>
              <a:rPr lang="zh-CN" altLang="en-US" sz="2400" dirty="0"/>
              <a:t>实现</a:t>
            </a:r>
            <a:r>
              <a:rPr lang="en-US" altLang="zh-CN" sz="2400" dirty="0"/>
              <a:t>3D</a:t>
            </a:r>
            <a:r>
              <a:rPr lang="zh-CN" altLang="en-US" sz="2400" dirty="0"/>
              <a:t>场景下目标检测的网络。网络的输入数据是</a:t>
            </a:r>
            <a:r>
              <a:rPr lang="en-US" altLang="zh-CN" sz="2400" dirty="0"/>
              <a:t>RGB-D</a:t>
            </a:r>
            <a:r>
              <a:rPr lang="zh-CN" altLang="en-US" sz="2400" dirty="0"/>
              <a:t>图像，先用一个</a:t>
            </a:r>
            <a:r>
              <a:rPr lang="en-US" altLang="zh-CN" sz="2400" dirty="0"/>
              <a:t>2D</a:t>
            </a:r>
            <a:r>
              <a:rPr lang="zh-CN" altLang="en-US" sz="2400" dirty="0"/>
              <a:t>目标识别算法确定目标在</a:t>
            </a:r>
            <a:r>
              <a:rPr lang="en-US" altLang="zh-CN" sz="2400" dirty="0"/>
              <a:t>RGB</a:t>
            </a:r>
            <a:r>
              <a:rPr lang="zh-CN" altLang="en-US" sz="2400" dirty="0"/>
              <a:t>图像中的位置。在给定这个位置后，确定其对应的视锥。随后，通过</a:t>
            </a:r>
            <a:r>
              <a:rPr lang="en-US" altLang="zh-CN" sz="2400" dirty="0" err="1"/>
              <a:t>PointNet</a:t>
            </a:r>
            <a:r>
              <a:rPr lang="zh-CN" altLang="en-US" sz="2400" dirty="0"/>
              <a:t>进行</a:t>
            </a:r>
            <a:r>
              <a:rPr lang="en-US" altLang="zh-CN" sz="2400" dirty="0"/>
              <a:t>Instance</a:t>
            </a:r>
            <a:r>
              <a:rPr lang="zh-CN" altLang="en-US" sz="2400" dirty="0"/>
              <a:t> </a:t>
            </a:r>
            <a:r>
              <a:rPr lang="en-US" altLang="zh-CN" sz="2400" dirty="0"/>
              <a:t>Segmentation</a:t>
            </a:r>
            <a:r>
              <a:rPr lang="zh-CN" altLang="en-US" sz="2400" dirty="0"/>
              <a:t>、</a:t>
            </a:r>
            <a:r>
              <a:rPr lang="en-US" altLang="zh-CN" sz="2400" dirty="0"/>
              <a:t>T-Net</a:t>
            </a:r>
            <a:r>
              <a:rPr lang="zh-CN" altLang="en-US" sz="2400" dirty="0"/>
              <a:t>确定其中心残差（与视锥有关），获得目标的</a:t>
            </a:r>
            <a:r>
              <a:rPr lang="en-US" altLang="zh-CN" sz="2400" dirty="0"/>
              <a:t>3D</a:t>
            </a:r>
            <a:r>
              <a:rPr lang="zh-CN" altLang="en-US" sz="2400" dirty="0"/>
              <a:t> </a:t>
            </a:r>
            <a:r>
              <a:rPr lang="en-US" altLang="zh-CN" sz="2400" dirty="0"/>
              <a:t>box</a:t>
            </a:r>
            <a:r>
              <a:rPr lang="zh-CN" altLang="en-US" sz="2400" dirty="0"/>
              <a:t>。</a:t>
            </a:r>
          </a:p>
        </p:txBody>
      </p:sp>
      <p:pic>
        <p:nvPicPr>
          <p:cNvPr id="5" name="Picture 4">
            <a:extLst>
              <a:ext uri="{FF2B5EF4-FFF2-40B4-BE49-F238E27FC236}">
                <a16:creationId xmlns:a16="http://schemas.microsoft.com/office/drawing/2014/main" id="{2E1E6DD4-532E-3641-8EC9-0A8ACC0BEF1A}"/>
              </a:ext>
            </a:extLst>
          </p:cNvPr>
          <p:cNvPicPr>
            <a:picLocks noChangeAspect="1"/>
          </p:cNvPicPr>
          <p:nvPr/>
        </p:nvPicPr>
        <p:blipFill>
          <a:blip r:embed="rId3"/>
          <a:stretch>
            <a:fillRect/>
          </a:stretch>
        </p:blipFill>
        <p:spPr>
          <a:xfrm>
            <a:off x="2275124" y="4107778"/>
            <a:ext cx="6901045" cy="2637796"/>
          </a:xfrm>
          <a:prstGeom prst="rect">
            <a:avLst/>
          </a:prstGeom>
        </p:spPr>
      </p:pic>
    </p:spTree>
    <p:extLst>
      <p:ext uri="{BB962C8B-B14F-4D97-AF65-F5344CB8AC3E}">
        <p14:creationId xmlns:p14="http://schemas.microsoft.com/office/powerpoint/2010/main" val="1627308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7ADC8A7-6F27-4CCF-AF25-7B1606392B1D}"/>
              </a:ext>
            </a:extLst>
          </p:cNvPr>
          <p:cNvSpPr/>
          <p:nvPr/>
        </p:nvSpPr>
        <p:spPr>
          <a:xfrm>
            <a:off x="722051" y="1402091"/>
            <a:ext cx="12328124" cy="2031325"/>
          </a:xfrm>
          <a:prstGeom prst="rect">
            <a:avLst/>
          </a:prstGeom>
        </p:spPr>
        <p:txBody>
          <a:bodyPr wrap="square">
            <a:spAutoFit/>
          </a:bodyPr>
          <a:lstStyle/>
          <a:p>
            <a:pPr>
              <a:spcBef>
                <a:spcPts val="0"/>
              </a:spcBef>
              <a:spcAft>
                <a:spcPts val="0"/>
              </a:spcAft>
              <a:buFont typeface="Arial" panose="020B0604020202020204" pitchFamily="34" charset="0"/>
              <a:buChar char="•"/>
            </a:pPr>
            <a:r>
              <a:rPr lang="zh-CN" altLang="en-US" sz="1400" dirty="0">
                <a:solidFill>
                  <a:srgbClr val="494949"/>
                </a:solidFill>
              </a:rPr>
              <a:t>目标检测：</a:t>
            </a:r>
          </a:p>
          <a:p>
            <a:pPr marL="742950" lvl="1" indent="-285750">
              <a:spcBef>
                <a:spcPts val="0"/>
              </a:spcBef>
              <a:spcAft>
                <a:spcPts val="0"/>
              </a:spcAft>
              <a:buFont typeface="Arial" panose="020B0604020202020204" pitchFamily="34" charset="0"/>
              <a:buChar char="•"/>
            </a:pPr>
            <a:r>
              <a:rPr lang="en-US" altLang="zh-CN" sz="1400" dirty="0" err="1">
                <a:solidFill>
                  <a:srgbClr val="494949"/>
                </a:solidFill>
              </a:rPr>
              <a:t>PointPillars</a:t>
            </a:r>
            <a:r>
              <a:rPr lang="en-US" altLang="zh-CN" sz="1400" dirty="0">
                <a:solidFill>
                  <a:srgbClr val="494949"/>
                </a:solidFill>
              </a:rPr>
              <a:t>: Fast Encoders for Object Detection from Point Clouds</a:t>
            </a:r>
          </a:p>
          <a:p>
            <a:pPr marL="742950" lvl="1" indent="-285750">
              <a:spcBef>
                <a:spcPts val="0"/>
              </a:spcBef>
              <a:spcAft>
                <a:spcPts val="0"/>
              </a:spcAft>
              <a:buFont typeface="Arial" panose="020B0604020202020204" pitchFamily="34" charset="0"/>
              <a:buChar char="•"/>
            </a:pPr>
            <a:r>
              <a:rPr lang="en-US" altLang="zh-CN" sz="1400" dirty="0" err="1">
                <a:solidFill>
                  <a:srgbClr val="494949"/>
                </a:solidFill>
              </a:rPr>
              <a:t>VoxelNet</a:t>
            </a:r>
            <a:r>
              <a:rPr lang="en-US" altLang="zh-CN" sz="1400" dirty="0">
                <a:solidFill>
                  <a:srgbClr val="494949"/>
                </a:solidFill>
              </a:rPr>
              <a:t>: End-to-End Learning for Point Cloud Based 3D Object Detection</a:t>
            </a:r>
          </a:p>
          <a:p>
            <a:pPr marL="742950" lvl="1" indent="-285750">
              <a:spcBef>
                <a:spcPts val="0"/>
              </a:spcBef>
              <a:spcAft>
                <a:spcPts val="0"/>
              </a:spcAft>
              <a:buFont typeface="Arial" panose="020B0604020202020204" pitchFamily="34" charset="0"/>
              <a:buChar char="•"/>
            </a:pPr>
            <a:r>
              <a:rPr lang="en-US" altLang="zh-CN" sz="1400" dirty="0" err="1">
                <a:solidFill>
                  <a:srgbClr val="494949"/>
                </a:solidFill>
              </a:rPr>
              <a:t>PointRCNN</a:t>
            </a:r>
            <a:r>
              <a:rPr lang="en-US" altLang="zh-CN" sz="1400" dirty="0">
                <a:solidFill>
                  <a:srgbClr val="494949"/>
                </a:solidFill>
              </a:rPr>
              <a:t>: 3D Object Proposal Generation and Detection from Point Cloud</a:t>
            </a:r>
          </a:p>
          <a:p>
            <a:pPr marL="742950" lvl="1" indent="-285750">
              <a:spcBef>
                <a:spcPts val="0"/>
              </a:spcBef>
              <a:spcAft>
                <a:spcPts val="0"/>
              </a:spcAft>
              <a:buFont typeface="Arial" panose="020B0604020202020204" pitchFamily="34" charset="0"/>
              <a:buChar char="•"/>
            </a:pPr>
            <a:r>
              <a:rPr lang="en-US" altLang="zh-CN" sz="1400" dirty="0">
                <a:solidFill>
                  <a:srgbClr val="494949"/>
                </a:solidFill>
              </a:rPr>
              <a:t>Complex-YOLO: An Euler-Region-Proposal for Real-time 3D Object Detection on Point Clouds </a:t>
            </a:r>
          </a:p>
          <a:p>
            <a:pPr>
              <a:spcBef>
                <a:spcPts val="0"/>
              </a:spcBef>
              <a:spcAft>
                <a:spcPts val="0"/>
              </a:spcAft>
            </a:pPr>
            <a:endParaRPr lang="en-US" altLang="zh-CN" sz="1400" dirty="0">
              <a:solidFill>
                <a:srgbClr val="494949"/>
              </a:solidFill>
            </a:endParaRPr>
          </a:p>
          <a:p>
            <a:pPr>
              <a:spcBef>
                <a:spcPts val="0"/>
              </a:spcBef>
              <a:spcAft>
                <a:spcPts val="0"/>
              </a:spcAft>
              <a:buFont typeface="Arial" panose="020B0604020202020204" pitchFamily="34" charset="0"/>
              <a:buChar char="•"/>
            </a:pPr>
            <a:r>
              <a:rPr lang="zh-CN" altLang="en-US" sz="1400" dirty="0">
                <a:solidFill>
                  <a:srgbClr val="494949"/>
                </a:solidFill>
              </a:rPr>
              <a:t>三维场景重建：</a:t>
            </a:r>
          </a:p>
          <a:p>
            <a:pPr marL="742950" lvl="1" indent="-285750">
              <a:spcBef>
                <a:spcPts val="0"/>
              </a:spcBef>
              <a:spcAft>
                <a:spcPts val="0"/>
              </a:spcAft>
              <a:buFont typeface="Arial" panose="020B0604020202020204" pitchFamily="34" charset="0"/>
              <a:buChar char="•"/>
            </a:pPr>
            <a:r>
              <a:rPr lang="en-US" altLang="zh-CN" sz="1400" dirty="0">
                <a:solidFill>
                  <a:srgbClr val="494949"/>
                </a:solidFill>
              </a:rPr>
              <a:t>Live Reconstruction of Large-Scale Dynamic Outdoor Worlds </a:t>
            </a:r>
          </a:p>
          <a:p>
            <a:pPr marL="742950" lvl="1" indent="-285750">
              <a:spcBef>
                <a:spcPts val="0"/>
              </a:spcBef>
              <a:spcAft>
                <a:spcPts val="0"/>
              </a:spcAft>
              <a:buFont typeface="Arial" panose="020B0604020202020204" pitchFamily="34" charset="0"/>
              <a:buChar char="•"/>
            </a:pPr>
            <a:r>
              <a:rPr lang="en-US" altLang="zh-CN" sz="1400" dirty="0">
                <a:solidFill>
                  <a:srgbClr val="494949"/>
                </a:solidFill>
                <a:effectLst/>
              </a:rPr>
              <a:t>Robust Point Cloud Based Reconstruction of Large-scale Outdoor Scenes</a:t>
            </a:r>
            <a:endParaRPr lang="en-US" altLang="zh-CN" sz="1400" dirty="0">
              <a:solidFill>
                <a:srgbClr val="494949"/>
              </a:solidFill>
            </a:endParaRPr>
          </a:p>
        </p:txBody>
      </p:sp>
      <p:sp>
        <p:nvSpPr>
          <p:cNvPr id="3" name="文本框 2">
            <a:extLst>
              <a:ext uri="{FF2B5EF4-FFF2-40B4-BE49-F238E27FC236}">
                <a16:creationId xmlns:a16="http://schemas.microsoft.com/office/drawing/2014/main" id="{C3B42C42-C2C7-44A3-8D00-11FA9A590E54}"/>
              </a:ext>
            </a:extLst>
          </p:cNvPr>
          <p:cNvSpPr txBox="1"/>
          <p:nvPr/>
        </p:nvSpPr>
        <p:spPr>
          <a:xfrm>
            <a:off x="633274" y="408373"/>
            <a:ext cx="2926672" cy="523220"/>
          </a:xfrm>
          <a:prstGeom prst="rect">
            <a:avLst/>
          </a:prstGeom>
          <a:noFill/>
        </p:spPr>
        <p:txBody>
          <a:bodyPr wrap="square" rtlCol="0">
            <a:spAutoFit/>
          </a:bodyPr>
          <a:lstStyle/>
          <a:p>
            <a:r>
              <a:rPr lang="zh-CN" altLang="en-US" sz="2800" dirty="0"/>
              <a:t>目录</a:t>
            </a:r>
          </a:p>
        </p:txBody>
      </p:sp>
    </p:spTree>
    <p:extLst>
      <p:ext uri="{BB962C8B-B14F-4D97-AF65-F5344CB8AC3E}">
        <p14:creationId xmlns:p14="http://schemas.microsoft.com/office/powerpoint/2010/main" val="3359424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a:solidFill>
                  <a:srgbClr val="494949"/>
                </a:solidFill>
              </a:rPr>
              <a:t>VoxelNet: End-to-End Learning for Point Cloud Based 3D Object Detection </a:t>
            </a:r>
            <a:endParaRPr lang="en-US" altLang="zh-CN" sz="3600" dirty="0">
              <a:solidFill>
                <a:srgbClr val="494949"/>
              </a:solidFill>
            </a:endParaRP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326110" y="1754054"/>
            <a:ext cx="3517469" cy="4449362"/>
          </a:xfrm>
        </p:spPr>
        <p:txBody>
          <a:bodyPr>
            <a:noAutofit/>
          </a:bodyPr>
          <a:lstStyle/>
          <a:p>
            <a:pPr marL="0" indent="0" algn="ctr">
              <a:buNone/>
            </a:pPr>
            <a:r>
              <a:rPr lang="en-US" altLang="zh-CN" sz="2400" dirty="0"/>
              <a:t>(CVPR</a:t>
            </a:r>
            <a:r>
              <a:rPr lang="zh-CN" altLang="en-US" sz="2400" dirty="0"/>
              <a:t> </a:t>
            </a:r>
            <a:r>
              <a:rPr lang="en-US" altLang="zh-CN" sz="2400" dirty="0"/>
              <a:t>2018)</a:t>
            </a:r>
          </a:p>
          <a:p>
            <a:pPr marL="0" indent="0">
              <a:lnSpc>
                <a:spcPct val="120000"/>
              </a:lnSpc>
              <a:buNone/>
            </a:pPr>
            <a:r>
              <a:rPr lang="zh-CN" altLang="en-US" sz="2400" dirty="0"/>
              <a:t>作者提出了一个端到端的网络架构，实现了精度较高的物体检测任务。将稀疏的点云数据转化为稠密的</a:t>
            </a:r>
            <a:r>
              <a:rPr lang="en-US" altLang="zh-CN" sz="2400" dirty="0"/>
              <a:t>voxel</a:t>
            </a:r>
            <a:r>
              <a:rPr lang="zh-CN" altLang="en-US" sz="2400" dirty="0"/>
              <a:t>张量，再进行特征提取、</a:t>
            </a:r>
            <a:r>
              <a:rPr lang="en-US" altLang="zh-CN" sz="2400" dirty="0"/>
              <a:t>3D</a:t>
            </a:r>
            <a:r>
              <a:rPr lang="zh-CN" altLang="en-US" sz="2400" dirty="0"/>
              <a:t>卷积核、特征整合，输出预测结果。</a:t>
            </a:r>
            <a:endParaRPr lang="en-US" altLang="zh-CN" sz="2400" dirty="0"/>
          </a:p>
        </p:txBody>
      </p:sp>
      <p:pic>
        <p:nvPicPr>
          <p:cNvPr id="4" name="Picture 3">
            <a:extLst>
              <a:ext uri="{FF2B5EF4-FFF2-40B4-BE49-F238E27FC236}">
                <a16:creationId xmlns:a16="http://schemas.microsoft.com/office/drawing/2014/main" id="{89ECE7DB-2681-0644-8E57-62FAF924BBAF}"/>
              </a:ext>
            </a:extLst>
          </p:cNvPr>
          <p:cNvPicPr>
            <a:picLocks noChangeAspect="1"/>
          </p:cNvPicPr>
          <p:nvPr/>
        </p:nvPicPr>
        <p:blipFill>
          <a:blip r:embed="rId3"/>
          <a:stretch>
            <a:fillRect/>
          </a:stretch>
        </p:blipFill>
        <p:spPr>
          <a:xfrm>
            <a:off x="3874579" y="1897714"/>
            <a:ext cx="8177939" cy="4172646"/>
          </a:xfrm>
          <a:prstGeom prst="rect">
            <a:avLst/>
          </a:prstGeom>
        </p:spPr>
      </p:pic>
    </p:spTree>
    <p:extLst>
      <p:ext uri="{BB962C8B-B14F-4D97-AF65-F5344CB8AC3E}">
        <p14:creationId xmlns:p14="http://schemas.microsoft.com/office/powerpoint/2010/main" val="3221292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a:solidFill>
                  <a:srgbClr val="494949"/>
                </a:solidFill>
              </a:rPr>
              <a:t>Large-scale Point Cloud Semantic Segmentation with </a:t>
            </a:r>
            <a:r>
              <a:rPr lang="en-US" altLang="zh-CN" sz="3600" dirty="0" err="1">
                <a:solidFill>
                  <a:srgbClr val="494949"/>
                </a:solidFill>
              </a:rPr>
              <a:t>Superpoint</a:t>
            </a:r>
            <a:r>
              <a:rPr lang="en-US" altLang="zh-CN" sz="3600" dirty="0">
                <a:solidFill>
                  <a:srgbClr val="494949"/>
                </a:solidFill>
              </a:rPr>
              <a:t> Graphs </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326110" y="1754053"/>
            <a:ext cx="11297619" cy="2263793"/>
          </a:xfrm>
        </p:spPr>
        <p:txBody>
          <a:bodyPr>
            <a:noAutofit/>
          </a:bodyPr>
          <a:lstStyle/>
          <a:p>
            <a:pPr marL="0" indent="0" algn="ctr">
              <a:buNone/>
            </a:pPr>
            <a:r>
              <a:rPr lang="en-US" altLang="zh-CN" sz="2400" dirty="0"/>
              <a:t>(CVPR</a:t>
            </a:r>
            <a:r>
              <a:rPr lang="zh-CN" altLang="en-US" sz="2400" dirty="0"/>
              <a:t> </a:t>
            </a:r>
            <a:r>
              <a:rPr lang="en-US" altLang="zh-CN" sz="2400" dirty="0"/>
              <a:t>2018)</a:t>
            </a:r>
          </a:p>
          <a:p>
            <a:pPr marL="0" indent="0">
              <a:lnSpc>
                <a:spcPct val="120000"/>
              </a:lnSpc>
              <a:buNone/>
            </a:pPr>
            <a:r>
              <a:rPr lang="zh-CN" altLang="en-US" sz="2400" dirty="0"/>
              <a:t>本文作者采用</a:t>
            </a:r>
            <a:r>
              <a:rPr lang="en-US" altLang="zh-CN" sz="2400" dirty="0" err="1"/>
              <a:t>SuperPoint</a:t>
            </a:r>
            <a:r>
              <a:rPr lang="zh-CN" altLang="en-US" sz="2400" dirty="0"/>
              <a:t> </a:t>
            </a:r>
            <a:r>
              <a:rPr lang="en-US" altLang="zh-CN" sz="2400" dirty="0"/>
              <a:t>Graph</a:t>
            </a:r>
            <a:r>
              <a:rPr lang="zh-CN" altLang="en-US" sz="2400" dirty="0"/>
              <a:t>（</a:t>
            </a:r>
            <a:r>
              <a:rPr lang="en-US" altLang="zh-CN" sz="2400" dirty="0"/>
              <a:t>SPG)</a:t>
            </a:r>
            <a:r>
              <a:rPr lang="zh-CN" altLang="en-US" sz="2400" dirty="0"/>
              <a:t>来处理点云语音分割任务。先将点云数据转化为由简单几何形状组成的</a:t>
            </a:r>
            <a:r>
              <a:rPr lang="en-US" altLang="zh-CN" sz="2400" dirty="0"/>
              <a:t>Geometric</a:t>
            </a:r>
            <a:r>
              <a:rPr lang="zh-CN" altLang="en-US" sz="2400" dirty="0"/>
              <a:t> </a:t>
            </a:r>
            <a:r>
              <a:rPr lang="en-US" altLang="zh-CN" sz="2400" dirty="0"/>
              <a:t>partition</a:t>
            </a:r>
            <a:r>
              <a:rPr lang="zh-CN" altLang="en-US" sz="2400" dirty="0"/>
              <a:t>，每个几何形状称为一个</a:t>
            </a:r>
            <a:r>
              <a:rPr lang="en-US" altLang="zh-CN" sz="2400" dirty="0" err="1"/>
              <a:t>Superpoint</a:t>
            </a:r>
            <a:r>
              <a:rPr lang="zh-CN" altLang="en-US" sz="2400" dirty="0"/>
              <a:t>。将</a:t>
            </a:r>
            <a:r>
              <a:rPr lang="en-US" altLang="zh-CN" sz="2400" dirty="0" err="1"/>
              <a:t>superpoint</a:t>
            </a:r>
            <a:r>
              <a:rPr lang="zh-CN" altLang="en-US" sz="2400" dirty="0"/>
              <a:t>连接起来组成</a:t>
            </a:r>
            <a:r>
              <a:rPr lang="en-US" altLang="zh-CN" sz="2400" dirty="0"/>
              <a:t>SPG</a:t>
            </a:r>
            <a:r>
              <a:rPr lang="zh-CN" altLang="en-US" sz="2400" dirty="0"/>
              <a:t>，其中边的属性包含了向下文信息。最后采用</a:t>
            </a:r>
            <a:r>
              <a:rPr lang="en-US" altLang="zh-CN" sz="2400" dirty="0" err="1"/>
              <a:t>PointNet</a:t>
            </a:r>
            <a:r>
              <a:rPr lang="zh-CN" altLang="en-US" sz="2400" dirty="0"/>
              <a:t>对</a:t>
            </a:r>
            <a:r>
              <a:rPr lang="en-US" altLang="zh-CN" sz="2400" dirty="0"/>
              <a:t>SPG</a:t>
            </a:r>
            <a:r>
              <a:rPr lang="zh-CN" altLang="en-US" sz="2400" dirty="0"/>
              <a:t>进行</a:t>
            </a:r>
            <a:r>
              <a:rPr lang="en-US" altLang="zh-CN" sz="2400" dirty="0"/>
              <a:t>Embedding</a:t>
            </a:r>
            <a:r>
              <a:rPr lang="zh-CN" altLang="en-US" sz="2400" dirty="0"/>
              <a:t>，再用图卷积进行语义分割。</a:t>
            </a:r>
            <a:endParaRPr lang="en-US" altLang="zh-CN" sz="2400" dirty="0"/>
          </a:p>
        </p:txBody>
      </p:sp>
      <p:pic>
        <p:nvPicPr>
          <p:cNvPr id="6" name="Picture 5">
            <a:extLst>
              <a:ext uri="{FF2B5EF4-FFF2-40B4-BE49-F238E27FC236}">
                <a16:creationId xmlns:a16="http://schemas.microsoft.com/office/drawing/2014/main" id="{924DBDB8-6301-5F48-A71F-4A46975C5682}"/>
              </a:ext>
            </a:extLst>
          </p:cNvPr>
          <p:cNvPicPr>
            <a:picLocks noChangeAspect="1"/>
          </p:cNvPicPr>
          <p:nvPr/>
        </p:nvPicPr>
        <p:blipFill>
          <a:blip r:embed="rId3"/>
          <a:stretch>
            <a:fillRect/>
          </a:stretch>
        </p:blipFill>
        <p:spPr>
          <a:xfrm>
            <a:off x="0" y="4229081"/>
            <a:ext cx="12192000" cy="2263794"/>
          </a:xfrm>
          <a:prstGeom prst="rect">
            <a:avLst/>
          </a:prstGeom>
        </p:spPr>
      </p:pic>
    </p:spTree>
    <p:extLst>
      <p:ext uri="{BB962C8B-B14F-4D97-AF65-F5344CB8AC3E}">
        <p14:creationId xmlns:p14="http://schemas.microsoft.com/office/powerpoint/2010/main" val="1742671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a:solidFill>
                  <a:srgbClr val="494949"/>
                </a:solidFill>
              </a:rPr>
              <a:t>SGPN: Similarity Group Proposal Network for 3D Point Cloud Instance Segmentation </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326110" y="1754053"/>
            <a:ext cx="11297619" cy="2263793"/>
          </a:xfrm>
        </p:spPr>
        <p:txBody>
          <a:bodyPr>
            <a:noAutofit/>
          </a:bodyPr>
          <a:lstStyle/>
          <a:p>
            <a:pPr marL="0" indent="0" algn="ctr">
              <a:buNone/>
            </a:pPr>
            <a:r>
              <a:rPr lang="en-US" altLang="zh-CN" sz="2400" dirty="0"/>
              <a:t>(CVPR</a:t>
            </a:r>
            <a:r>
              <a:rPr lang="zh-CN" altLang="en-US" sz="2400" dirty="0"/>
              <a:t> </a:t>
            </a:r>
            <a:r>
              <a:rPr lang="en-US" altLang="zh-CN" sz="2400" dirty="0"/>
              <a:t>2018)</a:t>
            </a:r>
          </a:p>
          <a:p>
            <a:pPr marL="0" indent="0">
              <a:lnSpc>
                <a:spcPct val="120000"/>
              </a:lnSpc>
              <a:buNone/>
            </a:pPr>
            <a:r>
              <a:rPr lang="zh-CN" altLang="en-US" sz="2400" dirty="0"/>
              <a:t>本文作者提出在特征空间中计算相似矩阵进行实例分割的思想。首先使用</a:t>
            </a:r>
            <a:r>
              <a:rPr lang="en-US" altLang="zh-CN" sz="2400" dirty="0" err="1"/>
              <a:t>PointNet</a:t>
            </a:r>
            <a:r>
              <a:rPr lang="en-US" altLang="zh-CN" sz="2400" dirty="0"/>
              <a:t>/</a:t>
            </a:r>
            <a:r>
              <a:rPr lang="en-US" altLang="zh-CN" sz="2400" dirty="0" err="1"/>
              <a:t>PointNet</a:t>
            </a:r>
            <a:r>
              <a:rPr lang="en-US" altLang="zh-CN" sz="2400" dirty="0"/>
              <a:t>++</a:t>
            </a:r>
            <a:r>
              <a:rPr lang="zh-CN" altLang="en-US" sz="2400" dirty="0"/>
              <a:t>来获取点云的特征，然后在特征的基础上计算三个属性矩阵相似矩阵、置信度矩阵和语义分割矩阵，最后将所有结果整合即可得到实例分割结果</a:t>
            </a:r>
            <a:endParaRPr lang="en-US" altLang="zh-CN" sz="2400" dirty="0"/>
          </a:p>
        </p:txBody>
      </p:sp>
      <p:pic>
        <p:nvPicPr>
          <p:cNvPr id="4" name="Picture 3">
            <a:extLst>
              <a:ext uri="{FF2B5EF4-FFF2-40B4-BE49-F238E27FC236}">
                <a16:creationId xmlns:a16="http://schemas.microsoft.com/office/drawing/2014/main" id="{6BCA23CB-9597-FE42-A964-AAEAD4F3A18E}"/>
              </a:ext>
            </a:extLst>
          </p:cNvPr>
          <p:cNvPicPr>
            <a:picLocks noChangeAspect="1"/>
          </p:cNvPicPr>
          <p:nvPr/>
        </p:nvPicPr>
        <p:blipFill>
          <a:blip r:embed="rId3"/>
          <a:stretch>
            <a:fillRect/>
          </a:stretch>
        </p:blipFill>
        <p:spPr>
          <a:xfrm>
            <a:off x="0" y="4628992"/>
            <a:ext cx="12192000" cy="2229008"/>
          </a:xfrm>
          <a:prstGeom prst="rect">
            <a:avLst/>
          </a:prstGeom>
        </p:spPr>
      </p:pic>
    </p:spTree>
    <p:extLst>
      <p:ext uri="{BB962C8B-B14F-4D97-AF65-F5344CB8AC3E}">
        <p14:creationId xmlns:p14="http://schemas.microsoft.com/office/powerpoint/2010/main" val="4321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a:solidFill>
                  <a:srgbClr val="494949"/>
                </a:solidFill>
              </a:rPr>
              <a:t>3D Semantic Segmentation with Submanifold Sparse Convolutional Networks </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326110" y="1754053"/>
            <a:ext cx="11297619" cy="2263793"/>
          </a:xfrm>
        </p:spPr>
        <p:txBody>
          <a:bodyPr>
            <a:noAutofit/>
          </a:bodyPr>
          <a:lstStyle/>
          <a:p>
            <a:pPr marL="0" indent="0" algn="ctr">
              <a:buNone/>
            </a:pPr>
            <a:r>
              <a:rPr lang="en-US" altLang="zh-CN" sz="2400" dirty="0"/>
              <a:t>(CVPR</a:t>
            </a:r>
            <a:r>
              <a:rPr lang="zh-CN" altLang="en-US" sz="2400" dirty="0"/>
              <a:t> </a:t>
            </a:r>
            <a:r>
              <a:rPr lang="en-US" altLang="zh-CN" sz="2400" dirty="0"/>
              <a:t>2018)</a:t>
            </a:r>
          </a:p>
          <a:p>
            <a:pPr marL="0" indent="0">
              <a:lnSpc>
                <a:spcPct val="120000"/>
              </a:lnSpc>
              <a:buNone/>
            </a:pPr>
            <a:r>
              <a:rPr lang="zh-CN" altLang="en-US" sz="2400" dirty="0"/>
              <a:t>提出了一种新的卷积操作，以解决点云稀疏卷积的问题，效果很好。论文设计卷积的基础操作，比较难懂。</a:t>
            </a:r>
            <a:endParaRPr lang="en-US" altLang="zh-CN" sz="2400" dirty="0"/>
          </a:p>
        </p:txBody>
      </p:sp>
    </p:spTree>
    <p:extLst>
      <p:ext uri="{BB962C8B-B14F-4D97-AF65-F5344CB8AC3E}">
        <p14:creationId xmlns:p14="http://schemas.microsoft.com/office/powerpoint/2010/main" val="1103843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a:solidFill>
                  <a:srgbClr val="494949"/>
                </a:solidFill>
              </a:rPr>
              <a:t>Deep Hough Voting for 3D Object Detection in Point Clouds </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171127" y="1766983"/>
            <a:ext cx="4121903" cy="4983902"/>
          </a:xfrm>
        </p:spPr>
        <p:txBody>
          <a:bodyPr>
            <a:noAutofit/>
          </a:bodyPr>
          <a:lstStyle/>
          <a:p>
            <a:pPr marL="0" indent="0" algn="ctr">
              <a:buNone/>
            </a:pPr>
            <a:r>
              <a:rPr lang="en-US" altLang="zh-CN" sz="2400" dirty="0"/>
              <a:t>(ICCV</a:t>
            </a:r>
            <a:r>
              <a:rPr lang="zh-CN" altLang="en-US" sz="2400" dirty="0"/>
              <a:t> </a:t>
            </a:r>
            <a:r>
              <a:rPr lang="en-US" altLang="zh-CN" sz="2400" dirty="0"/>
              <a:t>2019)</a:t>
            </a:r>
          </a:p>
          <a:p>
            <a:pPr marL="0" indent="0">
              <a:lnSpc>
                <a:spcPct val="120000"/>
              </a:lnSpc>
              <a:buNone/>
            </a:pPr>
            <a:r>
              <a:rPr lang="zh-CN" altLang="en-US" sz="2400" dirty="0"/>
              <a:t>本文提出了一个基于深度点集和霍夫投票的端到端的</a:t>
            </a:r>
            <a:r>
              <a:rPr lang="en-US" altLang="zh-CN" sz="2400" dirty="0"/>
              <a:t>3D</a:t>
            </a:r>
            <a:r>
              <a:rPr lang="zh-CN" altLang="en-US" sz="2400" dirty="0"/>
              <a:t>目标检测网络。模型先通过</a:t>
            </a:r>
            <a:r>
              <a:rPr lang="en-US" altLang="zh-CN" sz="2400" dirty="0" err="1"/>
              <a:t>PointNet</a:t>
            </a:r>
            <a:r>
              <a:rPr lang="en-US" altLang="zh-CN" sz="2400" dirty="0"/>
              <a:t>++</a:t>
            </a:r>
            <a:r>
              <a:rPr lang="zh-CN" altLang="en-US" sz="2400" dirty="0"/>
              <a:t>学习点云的特征，然后对点云随机采样，并根据他们的特征生成投票。通过投票可以生成靠近对象中心的点，再对这些点进行分组和聚合，生成</a:t>
            </a:r>
            <a:r>
              <a:rPr lang="en-US" altLang="zh-CN" sz="2400" dirty="0"/>
              <a:t>box</a:t>
            </a:r>
            <a:r>
              <a:rPr lang="zh-CN" altLang="en-US" sz="2400" dirty="0"/>
              <a:t> </a:t>
            </a:r>
            <a:r>
              <a:rPr lang="en-US" altLang="zh-CN" sz="2400" dirty="0"/>
              <a:t>proposals</a:t>
            </a:r>
            <a:r>
              <a:rPr lang="zh-CN" altLang="en-US" sz="2400" dirty="0"/>
              <a:t>。</a:t>
            </a:r>
            <a:endParaRPr lang="en-US" altLang="zh-CN" sz="2400" dirty="0"/>
          </a:p>
        </p:txBody>
      </p:sp>
      <p:pic>
        <p:nvPicPr>
          <p:cNvPr id="4" name="Picture 3">
            <a:extLst>
              <a:ext uri="{FF2B5EF4-FFF2-40B4-BE49-F238E27FC236}">
                <a16:creationId xmlns:a16="http://schemas.microsoft.com/office/drawing/2014/main" id="{43DB86CF-2B65-9340-BA88-407EF5F42F7E}"/>
              </a:ext>
            </a:extLst>
          </p:cNvPr>
          <p:cNvPicPr>
            <a:picLocks noChangeAspect="1"/>
          </p:cNvPicPr>
          <p:nvPr/>
        </p:nvPicPr>
        <p:blipFill rotWithShape="1">
          <a:blip r:embed="rId3"/>
          <a:srcRect l="4245"/>
          <a:stretch/>
        </p:blipFill>
        <p:spPr>
          <a:xfrm>
            <a:off x="4122549" y="2483604"/>
            <a:ext cx="8069451" cy="3372319"/>
          </a:xfrm>
          <a:prstGeom prst="rect">
            <a:avLst/>
          </a:prstGeom>
        </p:spPr>
      </p:pic>
    </p:spTree>
    <p:extLst>
      <p:ext uri="{BB962C8B-B14F-4D97-AF65-F5344CB8AC3E}">
        <p14:creationId xmlns:p14="http://schemas.microsoft.com/office/powerpoint/2010/main" val="831724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a:solidFill>
                  <a:srgbClr val="494949"/>
                </a:solidFill>
              </a:rPr>
              <a:t>Dynamic Graph CNN for Learning on Point Clouds </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171127" y="1766983"/>
            <a:ext cx="5211829" cy="4983902"/>
          </a:xfrm>
        </p:spPr>
        <p:txBody>
          <a:bodyPr>
            <a:noAutofit/>
          </a:bodyPr>
          <a:lstStyle/>
          <a:p>
            <a:pPr marL="0" indent="0" algn="ctr">
              <a:buNone/>
            </a:pPr>
            <a:r>
              <a:rPr lang="en-US" altLang="zh-CN" sz="2400" dirty="0"/>
              <a:t>(TOG</a:t>
            </a:r>
            <a:r>
              <a:rPr lang="zh-CN" altLang="en-US" sz="2400" dirty="0"/>
              <a:t> </a:t>
            </a:r>
            <a:r>
              <a:rPr lang="en-US" altLang="zh-CN" sz="2400" dirty="0"/>
              <a:t>2019)</a:t>
            </a:r>
          </a:p>
          <a:p>
            <a:pPr marL="0" indent="0">
              <a:lnSpc>
                <a:spcPct val="120000"/>
              </a:lnSpc>
              <a:buNone/>
            </a:pPr>
            <a:r>
              <a:rPr lang="zh-CN" altLang="en-US" sz="2400" dirty="0"/>
              <a:t>本文提出了一个新的神经网络模块，</a:t>
            </a:r>
            <a:r>
              <a:rPr lang="en-US" altLang="zh-CN" sz="2400" dirty="0" err="1"/>
              <a:t>EdgeConv</a:t>
            </a:r>
            <a:r>
              <a:rPr lang="zh-CN" altLang="en-US" sz="2400" dirty="0"/>
              <a:t>，有如下几个特点：</a:t>
            </a:r>
            <a:endParaRPr lang="en-US" altLang="zh-CN" sz="2400" dirty="0"/>
          </a:p>
          <a:p>
            <a:pPr marL="457200" indent="-457200">
              <a:lnSpc>
                <a:spcPct val="120000"/>
              </a:lnSpc>
              <a:buFont typeface="+mj-lt"/>
              <a:buAutoNum type="arabicPeriod"/>
            </a:pPr>
            <a:r>
              <a:rPr lang="zh-CN" altLang="en-US" sz="2400" dirty="0"/>
              <a:t>保证置换不变性，可以捕获局部几何信息</a:t>
            </a:r>
            <a:endParaRPr lang="en-US" altLang="zh-CN" sz="2400" dirty="0"/>
          </a:p>
          <a:p>
            <a:pPr marL="457200" indent="-457200">
              <a:lnSpc>
                <a:spcPct val="120000"/>
              </a:lnSpc>
              <a:buFont typeface="+mj-lt"/>
              <a:buAutoNum type="arabicPeriod"/>
            </a:pPr>
            <a:r>
              <a:rPr lang="en-US" altLang="zh-CN" sz="2400" dirty="0"/>
              <a:t>DGCNN</a:t>
            </a:r>
            <a:r>
              <a:rPr lang="zh-CN" altLang="en-US" sz="2400" dirty="0"/>
              <a:t>动态更新图，语义上将点聚合起来</a:t>
            </a:r>
            <a:endParaRPr lang="en-US" altLang="zh-CN" sz="2400" dirty="0"/>
          </a:p>
          <a:p>
            <a:pPr marL="457200" indent="-457200">
              <a:lnSpc>
                <a:spcPct val="120000"/>
              </a:lnSpc>
              <a:buFont typeface="+mj-lt"/>
              <a:buAutoNum type="arabicPeriod"/>
            </a:pPr>
            <a:r>
              <a:rPr lang="en-US" altLang="zh-CN" sz="2400" dirty="0" err="1"/>
              <a:t>EdgeConv</a:t>
            </a:r>
            <a:r>
              <a:rPr lang="zh-CN" altLang="en-US" sz="2400" dirty="0"/>
              <a:t>可以嵌入多个已有点云框架中</a:t>
            </a:r>
            <a:endParaRPr lang="en-US" altLang="zh-CN" sz="2400" dirty="0"/>
          </a:p>
          <a:p>
            <a:pPr marL="0" indent="0">
              <a:lnSpc>
                <a:spcPct val="120000"/>
              </a:lnSpc>
              <a:buNone/>
            </a:pPr>
            <a:endParaRPr lang="en-US" altLang="zh-CN" sz="2400" dirty="0"/>
          </a:p>
        </p:txBody>
      </p:sp>
      <p:pic>
        <p:nvPicPr>
          <p:cNvPr id="5" name="Picture 4">
            <a:extLst>
              <a:ext uri="{FF2B5EF4-FFF2-40B4-BE49-F238E27FC236}">
                <a16:creationId xmlns:a16="http://schemas.microsoft.com/office/drawing/2014/main" id="{6425FB63-7325-794F-A0A7-CC46E64ADB7F}"/>
              </a:ext>
            </a:extLst>
          </p:cNvPr>
          <p:cNvPicPr>
            <a:picLocks noChangeAspect="1"/>
          </p:cNvPicPr>
          <p:nvPr/>
        </p:nvPicPr>
        <p:blipFill>
          <a:blip r:embed="rId3"/>
          <a:stretch>
            <a:fillRect/>
          </a:stretch>
        </p:blipFill>
        <p:spPr>
          <a:xfrm>
            <a:off x="5532895" y="3429000"/>
            <a:ext cx="6659105" cy="3317059"/>
          </a:xfrm>
          <a:prstGeom prst="rect">
            <a:avLst/>
          </a:prstGeom>
        </p:spPr>
      </p:pic>
      <p:pic>
        <p:nvPicPr>
          <p:cNvPr id="6" name="Picture 5">
            <a:extLst>
              <a:ext uri="{FF2B5EF4-FFF2-40B4-BE49-F238E27FC236}">
                <a16:creationId xmlns:a16="http://schemas.microsoft.com/office/drawing/2014/main" id="{4C7E7715-118E-CB4C-B145-B78FEEF7009E}"/>
              </a:ext>
            </a:extLst>
          </p:cNvPr>
          <p:cNvPicPr>
            <a:picLocks noChangeAspect="1"/>
          </p:cNvPicPr>
          <p:nvPr/>
        </p:nvPicPr>
        <p:blipFill>
          <a:blip r:embed="rId4"/>
          <a:stretch>
            <a:fillRect/>
          </a:stretch>
        </p:blipFill>
        <p:spPr>
          <a:xfrm>
            <a:off x="5382956" y="1673003"/>
            <a:ext cx="6637917" cy="1755997"/>
          </a:xfrm>
          <a:prstGeom prst="rect">
            <a:avLst/>
          </a:prstGeom>
        </p:spPr>
      </p:pic>
    </p:spTree>
    <p:extLst>
      <p:ext uri="{BB962C8B-B14F-4D97-AF65-F5344CB8AC3E}">
        <p14:creationId xmlns:p14="http://schemas.microsoft.com/office/powerpoint/2010/main" val="2369353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err="1">
                <a:solidFill>
                  <a:srgbClr val="494949"/>
                </a:solidFill>
              </a:rPr>
              <a:t>KPConv</a:t>
            </a:r>
            <a:r>
              <a:rPr lang="en-US" altLang="zh-CN" sz="3600" dirty="0">
                <a:solidFill>
                  <a:srgbClr val="494949"/>
                </a:solidFill>
              </a:rPr>
              <a:t>: Flexible and Deformable Convolution for Point Clouds </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171127" y="1766983"/>
            <a:ext cx="6524141" cy="4983902"/>
          </a:xfrm>
        </p:spPr>
        <p:txBody>
          <a:bodyPr>
            <a:noAutofit/>
          </a:bodyPr>
          <a:lstStyle/>
          <a:p>
            <a:pPr marL="0" indent="0" algn="ctr">
              <a:buNone/>
            </a:pPr>
            <a:r>
              <a:rPr lang="en-US" altLang="zh-CN" sz="2400" dirty="0"/>
              <a:t>(ICCV</a:t>
            </a:r>
            <a:r>
              <a:rPr lang="zh-CN" altLang="en-US" sz="2400" dirty="0"/>
              <a:t> </a:t>
            </a:r>
            <a:r>
              <a:rPr lang="en-US" altLang="zh-CN" sz="2400" dirty="0"/>
              <a:t>2019)</a:t>
            </a:r>
          </a:p>
          <a:p>
            <a:pPr marL="0" indent="0">
              <a:lnSpc>
                <a:spcPct val="120000"/>
              </a:lnSpc>
              <a:buNone/>
            </a:pPr>
            <a:r>
              <a:rPr lang="zh-CN" altLang="en-US" sz="2400" dirty="0"/>
              <a:t>本文提出了两种卷积核：刚性和可变形</a:t>
            </a:r>
            <a:r>
              <a:rPr lang="en-US" altLang="zh-CN" sz="2400" dirty="0" err="1"/>
              <a:t>KPConv</a:t>
            </a:r>
            <a:r>
              <a:rPr lang="zh-CN" altLang="en-US" sz="2400" dirty="0"/>
              <a:t>。刚性</a:t>
            </a:r>
            <a:r>
              <a:rPr lang="en-US" altLang="zh-CN" sz="2400" dirty="0" err="1"/>
              <a:t>KPConv</a:t>
            </a:r>
            <a:r>
              <a:rPr lang="zh-CN" altLang="en-US" sz="2400" dirty="0"/>
              <a:t>卷积核的感受野是球形，由一系列带有权重的</a:t>
            </a:r>
            <a:r>
              <a:rPr lang="en-US" altLang="zh-CN" sz="2400" dirty="0"/>
              <a:t>kernel points</a:t>
            </a:r>
            <a:r>
              <a:rPr lang="zh-CN" altLang="en-US" sz="2400" dirty="0"/>
              <a:t>组成，每个</a:t>
            </a:r>
            <a:r>
              <a:rPr lang="en-US" altLang="zh-CN" sz="2400" dirty="0"/>
              <a:t>kernel point</a:t>
            </a:r>
            <a:r>
              <a:rPr lang="zh-CN" altLang="en-US" sz="2400" dirty="0"/>
              <a:t>都有一个影响距离（</a:t>
            </a:r>
            <a:r>
              <a:rPr lang="en-US" altLang="zh-CN" sz="2400" dirty="0"/>
              <a:t>influence distance</a:t>
            </a:r>
            <a:r>
              <a:rPr lang="zh-CN" altLang="en-US" sz="2400" dirty="0"/>
              <a:t>）。输入点云与</a:t>
            </a:r>
            <a:r>
              <a:rPr lang="en-US" altLang="zh-CN" sz="2400" dirty="0"/>
              <a:t>kernel</a:t>
            </a:r>
            <a:r>
              <a:rPr lang="zh-CN" altLang="en-US" sz="2400" dirty="0"/>
              <a:t> </a:t>
            </a:r>
            <a:r>
              <a:rPr lang="en-US" altLang="zh-CN" sz="2400" dirty="0"/>
              <a:t>points</a:t>
            </a:r>
            <a:r>
              <a:rPr lang="zh-CN" altLang="en-US" sz="2400" dirty="0"/>
              <a:t>的每个一点的权重矩阵相乘，然后通过一个相关系数加权求和，超过影响距离的点不会和</a:t>
            </a:r>
            <a:r>
              <a:rPr lang="en-US" altLang="zh-CN" sz="2400" dirty="0"/>
              <a:t>kernel</a:t>
            </a:r>
            <a:r>
              <a:rPr lang="zh-CN" altLang="en-US" sz="2400" dirty="0"/>
              <a:t> </a:t>
            </a:r>
            <a:r>
              <a:rPr lang="en-US" altLang="zh-CN" sz="2400" dirty="0"/>
              <a:t>point</a:t>
            </a:r>
            <a:r>
              <a:rPr lang="zh-CN" altLang="en-US" sz="2400" dirty="0"/>
              <a:t>相乘。刚性</a:t>
            </a:r>
            <a:r>
              <a:rPr lang="en-US" altLang="zh-CN" sz="2400" dirty="0" err="1"/>
              <a:t>KPConv</a:t>
            </a:r>
            <a:r>
              <a:rPr lang="zh-CN" altLang="en-US" sz="2400" dirty="0"/>
              <a:t>的</a:t>
            </a:r>
            <a:r>
              <a:rPr lang="en-US" altLang="zh-CN" sz="2400" dirty="0"/>
              <a:t>kernel</a:t>
            </a:r>
            <a:r>
              <a:rPr lang="zh-CN" altLang="en-US" sz="2400" dirty="0"/>
              <a:t> </a:t>
            </a:r>
            <a:r>
              <a:rPr lang="en-US" altLang="zh-CN" sz="2400" dirty="0"/>
              <a:t>points</a:t>
            </a:r>
            <a:r>
              <a:rPr lang="zh-CN" altLang="en-US" sz="2400" dirty="0"/>
              <a:t>分布是通过求解优化问题得到的，可变形</a:t>
            </a:r>
            <a:r>
              <a:rPr lang="en-US" altLang="zh-CN" sz="2400" dirty="0" err="1"/>
              <a:t>KPConv</a:t>
            </a:r>
            <a:r>
              <a:rPr lang="zh-CN" altLang="en-US" sz="2400" dirty="0"/>
              <a:t>在刚性</a:t>
            </a:r>
            <a:r>
              <a:rPr lang="en-US" altLang="zh-CN" sz="2400" dirty="0" err="1"/>
              <a:t>KPConv</a:t>
            </a:r>
            <a:r>
              <a:rPr lang="zh-CN" altLang="en-US" sz="2400" dirty="0"/>
              <a:t>的基础上加入了</a:t>
            </a:r>
            <a:r>
              <a:rPr lang="en-US" altLang="zh-CN" sz="2400" dirty="0"/>
              <a:t>offset</a:t>
            </a:r>
            <a:r>
              <a:rPr lang="zh-CN" altLang="en-US" sz="2400" dirty="0"/>
              <a:t>调整</a:t>
            </a:r>
            <a:r>
              <a:rPr lang="en-US" altLang="zh-CN" sz="2400" dirty="0"/>
              <a:t>kernel</a:t>
            </a:r>
            <a:r>
              <a:rPr lang="zh-CN" altLang="en-US" sz="2400" dirty="0"/>
              <a:t> </a:t>
            </a:r>
            <a:r>
              <a:rPr lang="en-US" altLang="zh-CN" sz="2400" dirty="0"/>
              <a:t>point</a:t>
            </a:r>
            <a:r>
              <a:rPr lang="zh-CN" altLang="en-US" sz="2400" dirty="0"/>
              <a:t>的位置</a:t>
            </a:r>
            <a:endParaRPr lang="en-US" altLang="zh-CN" sz="2400" dirty="0"/>
          </a:p>
        </p:txBody>
      </p:sp>
      <p:pic>
        <p:nvPicPr>
          <p:cNvPr id="4" name="Picture 3">
            <a:extLst>
              <a:ext uri="{FF2B5EF4-FFF2-40B4-BE49-F238E27FC236}">
                <a16:creationId xmlns:a16="http://schemas.microsoft.com/office/drawing/2014/main" id="{346971BE-6212-B74C-9419-3F1899ED7957}"/>
              </a:ext>
            </a:extLst>
          </p:cNvPr>
          <p:cNvPicPr>
            <a:picLocks noChangeAspect="1"/>
          </p:cNvPicPr>
          <p:nvPr/>
        </p:nvPicPr>
        <p:blipFill>
          <a:blip r:embed="rId3"/>
          <a:stretch>
            <a:fillRect/>
          </a:stretch>
        </p:blipFill>
        <p:spPr>
          <a:xfrm>
            <a:off x="6983924" y="1766983"/>
            <a:ext cx="4957987" cy="2865330"/>
          </a:xfrm>
          <a:prstGeom prst="rect">
            <a:avLst/>
          </a:prstGeom>
        </p:spPr>
      </p:pic>
      <p:pic>
        <p:nvPicPr>
          <p:cNvPr id="5" name="Picture 4">
            <a:extLst>
              <a:ext uri="{FF2B5EF4-FFF2-40B4-BE49-F238E27FC236}">
                <a16:creationId xmlns:a16="http://schemas.microsoft.com/office/drawing/2014/main" id="{8A799ED5-2321-3042-A9B5-58BF55D700C0}"/>
              </a:ext>
            </a:extLst>
          </p:cNvPr>
          <p:cNvPicPr>
            <a:picLocks noChangeAspect="1"/>
          </p:cNvPicPr>
          <p:nvPr/>
        </p:nvPicPr>
        <p:blipFill>
          <a:blip r:embed="rId4"/>
          <a:stretch>
            <a:fillRect/>
          </a:stretch>
        </p:blipFill>
        <p:spPr>
          <a:xfrm>
            <a:off x="6983924" y="4156768"/>
            <a:ext cx="4488697" cy="2594117"/>
          </a:xfrm>
          <a:prstGeom prst="rect">
            <a:avLst/>
          </a:prstGeom>
        </p:spPr>
      </p:pic>
    </p:spTree>
    <p:extLst>
      <p:ext uri="{BB962C8B-B14F-4D97-AF65-F5344CB8AC3E}">
        <p14:creationId xmlns:p14="http://schemas.microsoft.com/office/powerpoint/2010/main" val="3515789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r>
              <a:rPr lang="en-US" altLang="zh-CN" sz="3600" dirty="0"/>
              <a:t>FlowNet3D: Learning Scene Flow in 3D Point Clouds</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838200" y="1825625"/>
            <a:ext cx="10515600" cy="4351338"/>
          </a:xfrm>
        </p:spPr>
        <p:txBody>
          <a:bodyPr>
            <a:normAutofit/>
          </a:bodyPr>
          <a:lstStyle/>
          <a:p>
            <a:pPr marL="0" indent="0" algn="ctr">
              <a:buNone/>
            </a:pPr>
            <a:r>
              <a:rPr lang="en-US" altLang="zh-CN" sz="2400" dirty="0"/>
              <a:t>(CVPR 2019)</a:t>
            </a:r>
          </a:p>
          <a:p>
            <a:pPr marL="0" indent="0" algn="ctr">
              <a:buNone/>
            </a:pPr>
            <a:endParaRPr lang="en-US" altLang="zh-CN" sz="2400" dirty="0"/>
          </a:p>
          <a:p>
            <a:pPr marL="0" indent="0">
              <a:buNone/>
            </a:pPr>
            <a:r>
              <a:rPr lang="zh-CN" altLang="en-US" sz="2400" dirty="0"/>
              <a:t>场景流则是空间中物体运动的三维信息，是物体在三维场景中运动的瞬时速度，有许多机器人和人机交互的应用都可以从场景流信息中受益。以前的方法使用</a:t>
            </a:r>
            <a:r>
              <a:rPr lang="en-US" altLang="zh-CN" sz="2400" dirty="0"/>
              <a:t>RGB-D</a:t>
            </a:r>
            <a:r>
              <a:rPr lang="zh-CN" altLang="en-US" sz="2400" dirty="0"/>
              <a:t>或双目相机做场景流生成，本文首次以点云作为输入生成场景流。本文提出的 </a:t>
            </a:r>
            <a:r>
              <a:rPr lang="en-US" altLang="zh-CN" sz="2400" dirty="0"/>
              <a:t>FlowNet3D </a:t>
            </a:r>
            <a:r>
              <a:rPr lang="zh-CN" altLang="en-US" sz="2400" dirty="0"/>
              <a:t>同时学习点云的深层次特征和点的运动表征。</a:t>
            </a:r>
          </a:p>
        </p:txBody>
      </p:sp>
      <p:pic>
        <p:nvPicPr>
          <p:cNvPr id="4" name="图片 3">
            <a:extLst>
              <a:ext uri="{FF2B5EF4-FFF2-40B4-BE49-F238E27FC236}">
                <a16:creationId xmlns:a16="http://schemas.microsoft.com/office/drawing/2014/main" id="{DB90DEAC-A306-44FA-8042-53FD206BA7A0}"/>
              </a:ext>
            </a:extLst>
          </p:cNvPr>
          <p:cNvPicPr>
            <a:picLocks noChangeAspect="1"/>
          </p:cNvPicPr>
          <p:nvPr/>
        </p:nvPicPr>
        <p:blipFill>
          <a:blip r:embed="rId3"/>
          <a:stretch>
            <a:fillRect/>
          </a:stretch>
        </p:blipFill>
        <p:spPr>
          <a:xfrm>
            <a:off x="979602" y="4565790"/>
            <a:ext cx="2762839" cy="1758836"/>
          </a:xfrm>
          <a:prstGeom prst="rect">
            <a:avLst/>
          </a:prstGeom>
        </p:spPr>
      </p:pic>
      <p:pic>
        <p:nvPicPr>
          <p:cNvPr id="6" name="图片 5">
            <a:extLst>
              <a:ext uri="{FF2B5EF4-FFF2-40B4-BE49-F238E27FC236}">
                <a16:creationId xmlns:a16="http://schemas.microsoft.com/office/drawing/2014/main" id="{C41C02BA-1263-4102-9048-34A864FAA31E}"/>
              </a:ext>
            </a:extLst>
          </p:cNvPr>
          <p:cNvPicPr>
            <a:picLocks noChangeAspect="1"/>
          </p:cNvPicPr>
          <p:nvPr/>
        </p:nvPicPr>
        <p:blipFill>
          <a:blip r:embed="rId4"/>
          <a:stretch>
            <a:fillRect/>
          </a:stretch>
        </p:blipFill>
        <p:spPr>
          <a:xfrm>
            <a:off x="4462806" y="4565790"/>
            <a:ext cx="6655324" cy="1740690"/>
          </a:xfrm>
          <a:prstGeom prst="rect">
            <a:avLst/>
          </a:prstGeom>
        </p:spPr>
      </p:pic>
    </p:spTree>
    <p:extLst>
      <p:ext uri="{BB962C8B-B14F-4D97-AF65-F5344CB8AC3E}">
        <p14:creationId xmlns:p14="http://schemas.microsoft.com/office/powerpoint/2010/main" val="1783448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a:t>Generating 3D Adversarial Point Clouds</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4331368" y="1825625"/>
            <a:ext cx="7022432" cy="4351338"/>
          </a:xfrm>
        </p:spPr>
        <p:txBody>
          <a:bodyPr>
            <a:normAutofit/>
          </a:bodyPr>
          <a:lstStyle/>
          <a:p>
            <a:pPr marL="0" indent="0" algn="ctr">
              <a:buNone/>
            </a:pPr>
            <a:r>
              <a:rPr lang="en-US" altLang="zh-CN" sz="2400" dirty="0"/>
              <a:t>(CVPR 2019)</a:t>
            </a:r>
          </a:p>
          <a:p>
            <a:pPr marL="0" indent="0" algn="ctr">
              <a:buNone/>
            </a:pPr>
            <a:endParaRPr lang="en-US" altLang="zh-CN" sz="2400" dirty="0"/>
          </a:p>
          <a:p>
            <a:pPr marL="0" indent="0">
              <a:buNone/>
            </a:pPr>
            <a:r>
              <a:rPr lang="zh-CN" altLang="en-US" sz="2400" dirty="0"/>
              <a:t>对抗样本在图像方面的应用已经非常广泛，但目前针对点云对抗样本的关注较少。鉴于许多安全相关的领域如自动驾驶等都用到了点云，所以点云的对抗样本非常重要。本文提出一些针对 </a:t>
            </a:r>
            <a:r>
              <a:rPr lang="en-US" altLang="zh-CN" sz="2400" dirty="0" err="1"/>
              <a:t>PointNet</a:t>
            </a:r>
            <a:r>
              <a:rPr lang="en-US" altLang="zh-CN" sz="2400" dirty="0"/>
              <a:t> </a:t>
            </a:r>
            <a:r>
              <a:rPr lang="zh-CN" altLang="en-US" sz="2400" dirty="0"/>
              <a:t>算法的对抗点云生成算法，主要基于对抗点扰动与对抗点生成的技术。本文生成的对抗样本从人看来仍然属于该类别，只是多了一些独立三维点或三维点簇。本文在</a:t>
            </a:r>
            <a:r>
              <a:rPr lang="en-US" altLang="zh-CN" sz="2400" dirty="0"/>
              <a:t>ModelNet40</a:t>
            </a:r>
            <a:r>
              <a:rPr lang="zh-CN" altLang="en-US" sz="2400" dirty="0"/>
              <a:t>的三维形状分类数据集上进行对抗，成功率高达</a:t>
            </a:r>
            <a:r>
              <a:rPr lang="en-US" altLang="zh-CN" sz="2400" dirty="0"/>
              <a:t>99%</a:t>
            </a:r>
            <a:r>
              <a:rPr lang="zh-CN" altLang="en-US" sz="2400" dirty="0"/>
              <a:t>。</a:t>
            </a:r>
          </a:p>
        </p:txBody>
      </p:sp>
      <p:pic>
        <p:nvPicPr>
          <p:cNvPr id="7" name="图片 6">
            <a:extLst>
              <a:ext uri="{FF2B5EF4-FFF2-40B4-BE49-F238E27FC236}">
                <a16:creationId xmlns:a16="http://schemas.microsoft.com/office/drawing/2014/main" id="{A20423FF-E8D9-4BE4-A45E-D2838A484FD4}"/>
              </a:ext>
            </a:extLst>
          </p:cNvPr>
          <p:cNvPicPr>
            <a:picLocks noChangeAspect="1"/>
          </p:cNvPicPr>
          <p:nvPr/>
        </p:nvPicPr>
        <p:blipFill>
          <a:blip r:embed="rId3"/>
          <a:stretch>
            <a:fillRect/>
          </a:stretch>
        </p:blipFill>
        <p:spPr>
          <a:xfrm>
            <a:off x="619178" y="2496570"/>
            <a:ext cx="3366350" cy="3294630"/>
          </a:xfrm>
          <a:prstGeom prst="rect">
            <a:avLst/>
          </a:prstGeom>
        </p:spPr>
      </p:pic>
    </p:spTree>
    <p:extLst>
      <p:ext uri="{BB962C8B-B14F-4D97-AF65-F5344CB8AC3E}">
        <p14:creationId xmlns:p14="http://schemas.microsoft.com/office/powerpoint/2010/main" val="2730003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err="1"/>
              <a:t>PointFlow</a:t>
            </a:r>
            <a:r>
              <a:rPr lang="en-US" altLang="zh-CN" sz="3600" dirty="0"/>
              <a:t>: 3D Point Cloud Generation with Continuous Normalizing Flows</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457786" y="1690688"/>
            <a:ext cx="11276428" cy="4351338"/>
          </a:xfrm>
        </p:spPr>
        <p:txBody>
          <a:bodyPr>
            <a:normAutofit/>
          </a:bodyPr>
          <a:lstStyle/>
          <a:p>
            <a:pPr marL="0" indent="0" algn="ctr">
              <a:buNone/>
            </a:pPr>
            <a:r>
              <a:rPr lang="en-US" altLang="zh-CN" sz="2400" dirty="0"/>
              <a:t>(ICCV 2019)</a:t>
            </a:r>
          </a:p>
          <a:p>
            <a:pPr marL="0" indent="0">
              <a:buNone/>
            </a:pPr>
            <a:r>
              <a:rPr lang="zh-CN" altLang="en-US" sz="2400" dirty="0"/>
              <a:t>本文主要关注于合成高保真、高分辨率的点云。本文采用一个原理概率框架，通过将点云生成建模为分布的分布来生成三维点云。本文提出了</a:t>
            </a:r>
            <a:r>
              <a:rPr lang="en-US" altLang="zh-CN" sz="2400" dirty="0" err="1"/>
              <a:t>PointFlow</a:t>
            </a:r>
            <a:r>
              <a:rPr lang="zh-CN" altLang="en-US" sz="2400" dirty="0"/>
              <a:t>，它主要包含两个层次的分布，其中第一层是形状的分布，第二层是给定形状的点的分布。本文使用隐变量和变分推断的框架生成了许多高质量点云。</a:t>
            </a:r>
          </a:p>
        </p:txBody>
      </p:sp>
      <p:pic>
        <p:nvPicPr>
          <p:cNvPr id="5" name="图片 4" descr="图片包含 天空, 室内, 生活, 餐桌&#10;&#10;描述已自动生成">
            <a:extLst>
              <a:ext uri="{FF2B5EF4-FFF2-40B4-BE49-F238E27FC236}">
                <a16:creationId xmlns:a16="http://schemas.microsoft.com/office/drawing/2014/main" id="{E3F3143A-01F4-462D-8D88-2F7894F5F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5480" y="3787564"/>
            <a:ext cx="4301039" cy="2759496"/>
          </a:xfrm>
          <a:prstGeom prst="rect">
            <a:avLst/>
          </a:prstGeom>
        </p:spPr>
      </p:pic>
    </p:spTree>
    <p:extLst>
      <p:ext uri="{BB962C8B-B14F-4D97-AF65-F5344CB8AC3E}">
        <p14:creationId xmlns:p14="http://schemas.microsoft.com/office/powerpoint/2010/main" val="4131619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a:t>The Perfect Match: 3D Point Cloud Matching with Smoothed Densities</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1198880" y="1690688"/>
            <a:ext cx="10154920" cy="4351338"/>
          </a:xfrm>
        </p:spPr>
        <p:txBody>
          <a:bodyPr>
            <a:normAutofit/>
          </a:bodyPr>
          <a:lstStyle/>
          <a:p>
            <a:pPr marL="0" indent="0" algn="ctr">
              <a:buNone/>
            </a:pPr>
            <a:r>
              <a:rPr lang="en-US" altLang="zh-CN" sz="2400" dirty="0"/>
              <a:t>(CVPR 2019)</a:t>
            </a:r>
          </a:p>
          <a:p>
            <a:pPr marL="0" indent="0" algn="ctr">
              <a:buNone/>
            </a:pPr>
            <a:endParaRPr lang="en-US" altLang="zh-CN" sz="2400" dirty="0"/>
          </a:p>
          <a:p>
            <a:pPr marL="0" indent="0">
              <a:buNone/>
            </a:pPr>
            <a:r>
              <a:rPr lang="en-US" altLang="zh-CN" sz="2400" dirty="0"/>
              <a:t>3D</a:t>
            </a:r>
            <a:r>
              <a:rPr lang="zh-CN" altLang="en-US" sz="2400" dirty="0"/>
              <a:t>点云匹配任务的主要目标是将场景重叠的多个扫描（比如由传感器生成的有重叠的场景）组合成单一表示以进行进一步处理。本文提出了</a:t>
            </a:r>
            <a:r>
              <a:rPr lang="en-US" altLang="zh-CN" sz="2400" dirty="0"/>
              <a:t> 3DSmoothNet </a:t>
            </a:r>
            <a:r>
              <a:rPr lang="zh-CN" altLang="en-US" sz="2400" dirty="0"/>
              <a:t>来解决这个问题：它利用基于体素的平滑密度表示</a:t>
            </a:r>
            <a:r>
              <a:rPr lang="en-US" altLang="zh-CN" sz="2400" dirty="0"/>
              <a:t>(SDV)</a:t>
            </a:r>
            <a:r>
              <a:rPr lang="zh-CN" altLang="en-US" sz="2400" dirty="0"/>
              <a:t>，使用卷积层与孪生网络解决这个问题。实现上，它通过兴趣点计算与局部参考帧</a:t>
            </a:r>
            <a:r>
              <a:rPr lang="en-US" altLang="zh-CN" sz="2400" dirty="0"/>
              <a:t>(LRF)</a:t>
            </a:r>
            <a:r>
              <a:rPr lang="zh-CN" altLang="en-US" sz="2400" dirty="0"/>
              <a:t>对齐以实现旋转不变性。尽管本文提出的模型是在室内场景训练的，但</a:t>
            </a:r>
            <a:r>
              <a:rPr lang="en-US" altLang="zh-CN" sz="2400" dirty="0"/>
              <a:t>SDV</a:t>
            </a:r>
            <a:r>
              <a:rPr lang="zh-CN" altLang="en-US" sz="2400" dirty="0"/>
              <a:t>和</a:t>
            </a:r>
            <a:r>
              <a:rPr lang="en-US" altLang="zh-CN" sz="2400" dirty="0"/>
              <a:t>LRF</a:t>
            </a:r>
            <a:r>
              <a:rPr lang="zh-CN" altLang="en-US" sz="2400" dirty="0"/>
              <a:t>是通用特征，同样适用于室外场景。</a:t>
            </a:r>
          </a:p>
        </p:txBody>
      </p:sp>
      <p:pic>
        <p:nvPicPr>
          <p:cNvPr id="4" name="图片 3">
            <a:extLst>
              <a:ext uri="{FF2B5EF4-FFF2-40B4-BE49-F238E27FC236}">
                <a16:creationId xmlns:a16="http://schemas.microsoft.com/office/drawing/2014/main" id="{365A5C3B-B50D-46B0-AA8F-72FDBEAC776D}"/>
              </a:ext>
            </a:extLst>
          </p:cNvPr>
          <p:cNvPicPr>
            <a:picLocks noChangeAspect="1"/>
          </p:cNvPicPr>
          <p:nvPr/>
        </p:nvPicPr>
        <p:blipFill>
          <a:blip r:embed="rId3"/>
          <a:stretch>
            <a:fillRect/>
          </a:stretch>
        </p:blipFill>
        <p:spPr>
          <a:xfrm>
            <a:off x="4392436" y="4771081"/>
            <a:ext cx="3407127" cy="1782120"/>
          </a:xfrm>
          <a:prstGeom prst="rect">
            <a:avLst/>
          </a:prstGeom>
        </p:spPr>
      </p:pic>
    </p:spTree>
    <p:extLst>
      <p:ext uri="{BB962C8B-B14F-4D97-AF65-F5344CB8AC3E}">
        <p14:creationId xmlns:p14="http://schemas.microsoft.com/office/powerpoint/2010/main" val="1618751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a:bodyPr>
          <a:lstStyle/>
          <a:p>
            <a:pPr algn="ctr"/>
            <a:r>
              <a:rPr lang="en-US" altLang="zh-CN" sz="3600" dirty="0"/>
              <a:t>3D Local Features for Direct Pairwise Registration</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1198880" y="1690688"/>
            <a:ext cx="10154920" cy="4351338"/>
          </a:xfrm>
        </p:spPr>
        <p:txBody>
          <a:bodyPr>
            <a:normAutofit/>
          </a:bodyPr>
          <a:lstStyle/>
          <a:p>
            <a:pPr marL="0" indent="0" algn="ctr">
              <a:buNone/>
            </a:pPr>
            <a:r>
              <a:rPr lang="en-US" altLang="zh-CN" sz="2400" dirty="0"/>
              <a:t>(CVPR 2019)</a:t>
            </a:r>
          </a:p>
          <a:p>
            <a:pPr marL="0" indent="0" algn="ctr">
              <a:buNone/>
            </a:pPr>
            <a:endParaRPr lang="en-US" altLang="zh-CN" sz="2400" dirty="0"/>
          </a:p>
          <a:p>
            <a:pPr marL="0" indent="0">
              <a:buNone/>
            </a:pPr>
            <a:r>
              <a:rPr lang="zh-CN" altLang="en-US" sz="2400" dirty="0"/>
              <a:t>本文采用</a:t>
            </a:r>
            <a:r>
              <a:rPr lang="en-US" altLang="zh-CN" sz="2400" dirty="0"/>
              <a:t>PPF-</a:t>
            </a:r>
            <a:r>
              <a:rPr lang="en-US" altLang="zh-CN" sz="2400" dirty="0" err="1"/>
              <a:t>FoldNet</a:t>
            </a:r>
            <a:r>
              <a:rPr lang="zh-CN" altLang="en-US" sz="2400" dirty="0"/>
              <a:t>和</a:t>
            </a:r>
            <a:r>
              <a:rPr lang="en-US" altLang="zh-CN" sz="2400" dirty="0"/>
              <a:t>PC-</a:t>
            </a:r>
            <a:r>
              <a:rPr lang="en-US" altLang="zh-CN" sz="2400" dirty="0" err="1"/>
              <a:t>FoldNet</a:t>
            </a:r>
            <a:r>
              <a:rPr lang="zh-CN" altLang="en-US" sz="2400" dirty="0"/>
              <a:t>分别捕获点云中的局部特征和位姿信息，这样的多任务训练模式学到了更好的特征。然后再用</a:t>
            </a:r>
            <a:r>
              <a:rPr lang="en-US" altLang="zh-CN" sz="2400" dirty="0"/>
              <a:t>Relative Net</a:t>
            </a:r>
            <a:r>
              <a:rPr lang="zh-CN" altLang="en-US" sz="2400" dirty="0"/>
              <a:t>进行配准。</a:t>
            </a:r>
          </a:p>
        </p:txBody>
      </p:sp>
      <p:pic>
        <p:nvPicPr>
          <p:cNvPr id="5" name="图片 4">
            <a:extLst>
              <a:ext uri="{FF2B5EF4-FFF2-40B4-BE49-F238E27FC236}">
                <a16:creationId xmlns:a16="http://schemas.microsoft.com/office/drawing/2014/main" id="{F354CEFD-8B26-462A-B2DF-EB7461DF5D92}"/>
              </a:ext>
            </a:extLst>
          </p:cNvPr>
          <p:cNvPicPr>
            <a:picLocks noChangeAspect="1"/>
          </p:cNvPicPr>
          <p:nvPr/>
        </p:nvPicPr>
        <p:blipFill>
          <a:blip r:embed="rId2"/>
          <a:stretch>
            <a:fillRect/>
          </a:stretch>
        </p:blipFill>
        <p:spPr>
          <a:xfrm>
            <a:off x="3203969" y="3346881"/>
            <a:ext cx="5290296" cy="3272112"/>
          </a:xfrm>
          <a:prstGeom prst="rect">
            <a:avLst/>
          </a:prstGeom>
        </p:spPr>
      </p:pic>
    </p:spTree>
    <p:extLst>
      <p:ext uri="{BB962C8B-B14F-4D97-AF65-F5344CB8AC3E}">
        <p14:creationId xmlns:p14="http://schemas.microsoft.com/office/powerpoint/2010/main" val="3596273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83AF-169A-4BDD-8D6B-06F30D06EDFC}"/>
              </a:ext>
            </a:extLst>
          </p:cNvPr>
          <p:cNvSpPr>
            <a:spLocks noGrp="1"/>
          </p:cNvSpPr>
          <p:nvPr>
            <p:ph type="title"/>
          </p:nvPr>
        </p:nvSpPr>
        <p:spPr>
          <a:xfrm>
            <a:off x="838200" y="365125"/>
            <a:ext cx="10515600" cy="1325563"/>
          </a:xfrm>
        </p:spPr>
        <p:txBody>
          <a:bodyPr>
            <a:normAutofit fontScale="90000"/>
          </a:bodyPr>
          <a:lstStyle/>
          <a:p>
            <a:pPr algn="ctr"/>
            <a:r>
              <a:rPr lang="en-US" altLang="zh-CN" sz="3600" dirty="0" err="1"/>
              <a:t>FilterReg</a:t>
            </a:r>
            <a:r>
              <a:rPr lang="en-US" altLang="zh-CN" sz="3600" dirty="0"/>
              <a:t>: Robust and Efficient Probabilistic Point-Set Registration using Gaussian Filter and Twist Parameterization</a:t>
            </a:r>
          </a:p>
        </p:txBody>
      </p:sp>
      <p:sp>
        <p:nvSpPr>
          <p:cNvPr id="3" name="内容占位符 2">
            <a:extLst>
              <a:ext uri="{FF2B5EF4-FFF2-40B4-BE49-F238E27FC236}">
                <a16:creationId xmlns:a16="http://schemas.microsoft.com/office/drawing/2014/main" id="{9921D8A2-E117-4741-B077-2E615BA4BFE7}"/>
              </a:ext>
            </a:extLst>
          </p:cNvPr>
          <p:cNvSpPr>
            <a:spLocks noGrp="1"/>
          </p:cNvSpPr>
          <p:nvPr>
            <p:ph idx="1"/>
          </p:nvPr>
        </p:nvSpPr>
        <p:spPr>
          <a:xfrm>
            <a:off x="1198880" y="1690688"/>
            <a:ext cx="5290697" cy="3752681"/>
          </a:xfrm>
        </p:spPr>
        <p:txBody>
          <a:bodyPr>
            <a:normAutofit/>
          </a:bodyPr>
          <a:lstStyle/>
          <a:p>
            <a:pPr marL="0" indent="0" algn="ctr">
              <a:buNone/>
            </a:pPr>
            <a:r>
              <a:rPr lang="en-US" altLang="zh-CN" sz="2400" dirty="0"/>
              <a:t>(CVPR 2019)</a:t>
            </a:r>
          </a:p>
          <a:p>
            <a:pPr marL="0" indent="0" algn="ctr">
              <a:buNone/>
            </a:pPr>
            <a:endParaRPr lang="en-US" altLang="zh-CN" sz="2400" dirty="0"/>
          </a:p>
          <a:p>
            <a:pPr marL="0" indent="0">
              <a:buNone/>
            </a:pPr>
            <a:r>
              <a:rPr lang="zh-CN" altLang="en-US" sz="2400" dirty="0"/>
              <a:t>本文将点集注册转化为最大似然估计并使用</a:t>
            </a:r>
            <a:r>
              <a:rPr lang="en-US" altLang="zh-CN" sz="2400" dirty="0"/>
              <a:t>EM</a:t>
            </a:r>
            <a:r>
              <a:rPr lang="zh-CN" altLang="en-US" sz="2400" dirty="0"/>
              <a:t>算法求解。通过简单的增强，</a:t>
            </a:r>
            <a:r>
              <a:rPr lang="en-US" altLang="zh-CN" sz="2400" dirty="0"/>
              <a:t>E</a:t>
            </a:r>
            <a:r>
              <a:rPr lang="zh-CN" altLang="en-US" sz="2400" dirty="0"/>
              <a:t>步骤可以用高效的高斯滤波方法。同时，他们还提出了一种全自动过滤器，在提高效率的同时保证有足够的精度完成配准。此外，他们还提出了一种扭曲参数（</a:t>
            </a:r>
            <a:r>
              <a:rPr lang="en-US" altLang="zh-CN" sz="2400" dirty="0"/>
              <a:t>twist parameter</a:t>
            </a:r>
            <a:r>
              <a:rPr lang="zh-CN" altLang="en-US" sz="2400" dirty="0"/>
              <a:t>），可以处理铰接和可变形物体的配准。</a:t>
            </a:r>
          </a:p>
        </p:txBody>
      </p:sp>
      <p:pic>
        <p:nvPicPr>
          <p:cNvPr id="4" name="图片 3">
            <a:extLst>
              <a:ext uri="{FF2B5EF4-FFF2-40B4-BE49-F238E27FC236}">
                <a16:creationId xmlns:a16="http://schemas.microsoft.com/office/drawing/2014/main" id="{85E577FE-0F6C-4829-90D8-A224AC919A59}"/>
              </a:ext>
            </a:extLst>
          </p:cNvPr>
          <p:cNvPicPr>
            <a:picLocks noChangeAspect="1"/>
          </p:cNvPicPr>
          <p:nvPr/>
        </p:nvPicPr>
        <p:blipFill>
          <a:blip r:embed="rId2"/>
          <a:stretch>
            <a:fillRect/>
          </a:stretch>
        </p:blipFill>
        <p:spPr>
          <a:xfrm>
            <a:off x="6850257" y="2507372"/>
            <a:ext cx="4374649" cy="3191522"/>
          </a:xfrm>
          <a:prstGeom prst="rect">
            <a:avLst/>
          </a:prstGeom>
        </p:spPr>
      </p:pic>
    </p:spTree>
    <p:extLst>
      <p:ext uri="{BB962C8B-B14F-4D97-AF65-F5344CB8AC3E}">
        <p14:creationId xmlns:p14="http://schemas.microsoft.com/office/powerpoint/2010/main" val="310179480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11443</TotalTime>
  <Words>5070</Words>
  <Application>Microsoft Macintosh PowerPoint</Application>
  <PresentationFormat>Widescreen</PresentationFormat>
  <Paragraphs>226</Paragraphs>
  <Slides>36</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等线</vt:lpstr>
      <vt:lpstr>等线 Light</vt:lpstr>
      <vt:lpstr>Arial</vt:lpstr>
      <vt:lpstr>Cambria Math</vt:lpstr>
      <vt:lpstr>Office 主题​​</vt:lpstr>
      <vt:lpstr>Point Cloud 的全面调研</vt:lpstr>
      <vt:lpstr>PowerPoint Presentation</vt:lpstr>
      <vt:lpstr>PowerPoint Presentation</vt:lpstr>
      <vt:lpstr>FlowNet3D: Learning Scene Flow in 3D Point Clouds</vt:lpstr>
      <vt:lpstr>Generating 3D Adversarial Point Clouds</vt:lpstr>
      <vt:lpstr>PointFlow: 3D Point Cloud Generation with Continuous Normalizing Flows</vt:lpstr>
      <vt:lpstr>The Perfect Match: 3D Point Cloud Matching with Smoothed Densities</vt:lpstr>
      <vt:lpstr>3D Local Features for Direct Pairwise Registration</vt:lpstr>
      <vt:lpstr>FilterReg: Robust and Efficient Probabilistic Point-Set Registration using Gaussian Filter and Twist Parameterization</vt:lpstr>
      <vt:lpstr>PointConv: Deep Convolutional Networks  on 3D Point Clouds</vt:lpstr>
      <vt:lpstr>Graph Attention Convolution for Point Cloud Segmentation</vt:lpstr>
      <vt:lpstr>Modeling Local Geometric Structure of 3D Point Clouds using Geo-CNN</vt:lpstr>
      <vt:lpstr>Supervised Fitting of Geometric Primitives to  3D Point Clouds</vt:lpstr>
      <vt:lpstr>Weakly-Supervised Discovery of Geometry-Aware Representation for 3D Human Pose Estimation</vt:lpstr>
      <vt:lpstr>PointPillars: Fast Encoders for Object Detection from Point Clouds </vt:lpstr>
      <vt:lpstr>PointRCNN: 3D Object Proposal Generation and Detection from Point Cloud</vt:lpstr>
      <vt:lpstr>Live Reconstruction of Large-Scale Dynamic Outdoor Worlds </vt:lpstr>
      <vt:lpstr>Robust Point Cloud Based Reconstruction of Large-scale Outdoor Scenes </vt:lpstr>
      <vt:lpstr>SPLATNet: Sparse Lattice Networks for Point Cloud Processing </vt:lpstr>
      <vt:lpstr>Complex-YOLO: An Euler-Region-Proposal for Real-time 3D Object Detection on Point Clouds </vt:lpstr>
      <vt:lpstr>PointSIFT: A SIFT-like Network Module for 3D Point Cloud Semantic Segmentation </vt:lpstr>
      <vt:lpstr>PCN: Point Completion Network </vt:lpstr>
      <vt:lpstr>A GRAPH-CNN FOR 3D POINT CLOUD CLASSIFICATION </vt:lpstr>
      <vt:lpstr>Learning Representations and Generative Models for 3D Point Clouds </vt:lpstr>
      <vt:lpstr>PointCNN: Convolution On χ -Transformed Points </vt:lpstr>
      <vt:lpstr>LeGO-LOAM: Lightweight and Ground-Optimized Lidar Odometry and Mapping on Variable Terrain </vt:lpstr>
      <vt:lpstr>Learning Efficient Point Cloud Generation for Dense 3D Object Reconstruction </vt:lpstr>
      <vt:lpstr>PointNetVLAD: Deep Point Cloud Based Retrieval for Large-Scale Place Recognition</vt:lpstr>
      <vt:lpstr>Frustum PointNets for 3D Object Detection from RGB-D Data </vt:lpstr>
      <vt:lpstr>VoxelNet: End-to-End Learning for Point Cloud Based 3D Object Detection </vt:lpstr>
      <vt:lpstr>Large-scale Point Cloud Semantic Segmentation with Superpoint Graphs </vt:lpstr>
      <vt:lpstr>SGPN: Similarity Group Proposal Network for 3D Point Cloud Instance Segmentation </vt:lpstr>
      <vt:lpstr>3D Semantic Segmentation with Submanifold Sparse Convolutional Networks </vt:lpstr>
      <vt:lpstr>Deep Hough Voting for 3D Object Detection in Point Clouds </vt:lpstr>
      <vt:lpstr>Dynamic Graph CNN for Learning on Point Clouds </vt:lpstr>
      <vt:lpstr>KPConv: Flexible and Deformable Convolution for Point Clouds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Point Cloud Survey</dc:title>
  <dc:creator>刘 乾</dc:creator>
  <cp:lastModifiedBy>Qian Liu (FA Talent)</cp:lastModifiedBy>
  <cp:revision>244</cp:revision>
  <dcterms:created xsi:type="dcterms:W3CDTF">2019-08-01T12:10:09Z</dcterms:created>
  <dcterms:modified xsi:type="dcterms:W3CDTF">2019-09-10T15:00:51Z</dcterms:modified>
</cp:coreProperties>
</file>